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header4.xml" ContentType="application/vnd.openxmlformats-officedocument.wordprocessingml.header+xml"/>
  <Override PartName="/word/footer3.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word/webSettings.xml" ContentType="application/vnd.openxmlformats-officedocument.wordprocessingml.webSettings+xml"/>
  <Override PartName="/word/styles.xml" ContentType="application/vnd.openxmlformats-officedocument.wordprocessingml.styles+xml"/>
  <Override PartName="/word/numbering.xml" ContentType="application/vnd.openxmlformats-officedocument.wordprocessingml.numbering+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F66BBDC" w14:textId="5C556040" w:rsidR="008B3CD1" w:rsidRPr="001A002B" w:rsidRDefault="00CF5A7D" w:rsidP="00CF5A7D">
      <w:pPr>
        <w:pStyle w:val="PitchCoverStrapline"/>
        <w:ind w:left="0" w:right="-1"/>
        <w:jc w:val="center"/>
      </w:pPr>
      <w:r w:rsidRPr="00CF5A7D">
        <w:drawing>
          <wp:inline distT="0" distB="0" distL="0" distR="0" wp14:anchorId="142BB11D" wp14:editId="19261D81">
            <wp:extent cx="1543987" cy="1276731"/>
            <wp:effectExtent l="0" t="0" r="5715" b="6350"/>
            <wp:docPr id="1691637776" name="Picture 1" descr="A close-up of a logo&#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1637776" name="Picture 1" descr="A close-up of a logo&#10;&#10;AI-generated content may be incorrect."/>
                    <pic:cNvPicPr/>
                  </pic:nvPicPr>
                  <pic:blipFill>
                    <a:blip r:embed="rId9"/>
                    <a:stretch>
                      <a:fillRect/>
                    </a:stretch>
                  </pic:blipFill>
                  <pic:spPr>
                    <a:xfrm>
                      <a:off x="0" y="0"/>
                      <a:ext cx="1613551" cy="1334254"/>
                    </a:xfrm>
                    <a:prstGeom prst="rect">
                      <a:avLst/>
                    </a:prstGeom>
                  </pic:spPr>
                </pic:pic>
              </a:graphicData>
            </a:graphic>
          </wp:inline>
        </w:drawing>
      </w:r>
      <w:r>
        <w:br/>
      </w:r>
      <w:r w:rsidR="008B3CD1" w:rsidRPr="00CF5A7D">
        <w:t>Code of Cond</w:t>
      </w:r>
      <w:r w:rsidRPr="00CF5A7D">
        <w:t>u</w:t>
      </w:r>
      <w:r w:rsidR="008B3CD1" w:rsidRPr="00CF5A7D">
        <w:t>ct for Corporation Members</w:t>
      </w:r>
    </w:p>
    <w:p w14:paraId="7C08D599" w14:textId="6E03059D" w:rsidR="008B3CD1" w:rsidRPr="00CF5A7D" w:rsidRDefault="009E2B88" w:rsidP="00CF5A7D">
      <w:pPr>
        <w:ind w:right="-1"/>
        <w:jc w:val="center"/>
        <w:rPr>
          <w:b/>
          <w:bCs/>
        </w:rPr>
      </w:pPr>
      <w:r w:rsidRPr="00CF5A7D">
        <w:rPr>
          <w:b/>
          <w:bCs/>
        </w:rPr>
        <w:t xml:space="preserve">July </w:t>
      </w:r>
      <w:r w:rsidR="008B3CD1" w:rsidRPr="00CF5A7D">
        <w:rPr>
          <w:b/>
          <w:bCs/>
        </w:rPr>
        <w:t>202</w:t>
      </w:r>
      <w:r w:rsidR="009D0288" w:rsidRPr="00CF5A7D">
        <w:rPr>
          <w:b/>
          <w:bCs/>
        </w:rPr>
        <w:t>5</w:t>
      </w:r>
    </w:p>
    <w:p w14:paraId="46D5F5F8" w14:textId="17B78191" w:rsidR="009E6A18" w:rsidRPr="003405D6" w:rsidRDefault="009E6A18" w:rsidP="008B3CD1">
      <w:pPr>
        <w:pStyle w:val="PitchBody"/>
      </w:pPr>
    </w:p>
    <w:p w14:paraId="5B2C7621" w14:textId="465BB25A" w:rsidR="009E6A18" w:rsidRPr="003405D6" w:rsidRDefault="009E6A18" w:rsidP="009E6A18">
      <w:pPr>
        <w:sectPr w:rsidR="009E6A18" w:rsidRPr="003405D6" w:rsidSect="00F761B6">
          <w:footerReference w:type="default" r:id="rId10"/>
          <w:pgSz w:w="11907" w:h="16840" w:code="9"/>
          <w:pgMar w:top="1418" w:right="1418" w:bottom="567" w:left="1985" w:header="709" w:footer="771" w:gutter="0"/>
          <w:paperSrc w:first="262" w:other="262"/>
          <w:pgNumType w:start="1"/>
          <w:cols w:space="708"/>
          <w:docGrid w:linePitch="272"/>
        </w:sectPr>
      </w:pPr>
    </w:p>
    <w:p w14:paraId="53BCC0D4" w14:textId="77777777" w:rsidR="00697015" w:rsidRPr="003405D6" w:rsidRDefault="00697015" w:rsidP="003D7FA3">
      <w:pPr>
        <w:pStyle w:val="PitchHeadingFirstnon-TOC"/>
        <w:framePr w:wrap="around"/>
        <w:rPr>
          <w:color w:val="auto"/>
        </w:rPr>
      </w:pPr>
      <w:r w:rsidRPr="003405D6">
        <w:rPr>
          <w:color w:val="auto"/>
        </w:rPr>
        <w:lastRenderedPageBreak/>
        <w:t>Contents</w:t>
      </w:r>
    </w:p>
    <w:p w14:paraId="20B61892" w14:textId="2B852DD6" w:rsidR="00CB2F5E" w:rsidRPr="003405D6" w:rsidRDefault="00CB2F5E" w:rsidP="00BE7332">
      <w:pPr>
        <w:pStyle w:val="PitchBody"/>
      </w:pPr>
    </w:p>
    <w:bookmarkStart w:id="0" w:name="InsertTOCHere"/>
    <w:bookmarkEnd w:id="0"/>
    <w:p w14:paraId="16479818" w14:textId="600FDE21" w:rsidR="001B376B" w:rsidRDefault="00867595">
      <w:pPr>
        <w:pStyle w:val="TOC1"/>
        <w:rPr>
          <w:rFonts w:asciiTheme="minorHAnsi" w:eastAsiaTheme="minorEastAsia" w:hAnsiTheme="minorHAnsi" w:cstheme="minorBidi"/>
          <w:caps w:val="0"/>
          <w:sz w:val="22"/>
          <w:szCs w:val="22"/>
        </w:rPr>
      </w:pPr>
      <w:r>
        <w:fldChar w:fldCharType="begin"/>
      </w:r>
      <w:r>
        <w:instrText xml:space="preserve"> TOC \f \u \* MERGEFORMAT </w:instrText>
      </w:r>
      <w:r>
        <w:fldChar w:fldCharType="separate"/>
      </w:r>
      <w:r w:rsidR="001B376B">
        <w:rPr>
          <w:cs/>
        </w:rPr>
        <w:t>‎</w:t>
      </w:r>
      <w:r w:rsidR="001B376B">
        <w:t>1</w:t>
      </w:r>
      <w:r w:rsidR="001B376B">
        <w:rPr>
          <w:rFonts w:asciiTheme="minorHAnsi" w:eastAsiaTheme="minorEastAsia" w:hAnsiTheme="minorHAnsi" w:cstheme="minorBidi"/>
          <w:caps w:val="0"/>
          <w:sz w:val="22"/>
          <w:szCs w:val="22"/>
        </w:rPr>
        <w:tab/>
      </w:r>
      <w:r w:rsidR="001B376B">
        <w:t>INTRODUCTION</w:t>
      </w:r>
      <w:r w:rsidR="001B376B">
        <w:tab/>
      </w:r>
      <w:r w:rsidR="001B376B">
        <w:fldChar w:fldCharType="begin"/>
      </w:r>
      <w:r w:rsidR="001B376B">
        <w:instrText xml:space="preserve"> PAGEREF _Toc144281560 \h </w:instrText>
      </w:r>
      <w:r w:rsidR="001B376B">
        <w:fldChar w:fldCharType="separate"/>
      </w:r>
      <w:r w:rsidR="008D4967">
        <w:t>1</w:t>
      </w:r>
      <w:r w:rsidR="001B376B">
        <w:fldChar w:fldCharType="end"/>
      </w:r>
    </w:p>
    <w:p w14:paraId="53A28252" w14:textId="5F31095C" w:rsidR="001B376B" w:rsidRDefault="001B376B">
      <w:pPr>
        <w:pStyle w:val="TOC1"/>
        <w:rPr>
          <w:rFonts w:asciiTheme="minorHAnsi" w:eastAsiaTheme="minorEastAsia" w:hAnsiTheme="minorHAnsi" w:cstheme="minorBidi"/>
          <w:caps w:val="0"/>
          <w:sz w:val="22"/>
          <w:szCs w:val="22"/>
        </w:rPr>
      </w:pPr>
      <w:r>
        <w:rPr>
          <w:cs/>
        </w:rPr>
        <w:t>‎</w:t>
      </w:r>
      <w:r>
        <w:t>2</w:t>
      </w:r>
      <w:r>
        <w:rPr>
          <w:rFonts w:asciiTheme="minorHAnsi" w:eastAsiaTheme="minorEastAsia" w:hAnsiTheme="minorHAnsi" w:cstheme="minorBidi"/>
          <w:caps w:val="0"/>
          <w:sz w:val="22"/>
          <w:szCs w:val="22"/>
        </w:rPr>
        <w:tab/>
      </w:r>
      <w:r>
        <w:t>INTERPRETATION</w:t>
      </w:r>
      <w:r>
        <w:tab/>
      </w:r>
      <w:r>
        <w:fldChar w:fldCharType="begin"/>
      </w:r>
      <w:r>
        <w:instrText xml:space="preserve"> PAGEREF _Toc144281561 \h </w:instrText>
      </w:r>
      <w:r>
        <w:fldChar w:fldCharType="separate"/>
      </w:r>
      <w:r w:rsidR="008D4967">
        <w:t>1</w:t>
      </w:r>
      <w:r>
        <w:fldChar w:fldCharType="end"/>
      </w:r>
    </w:p>
    <w:p w14:paraId="1C6E6712" w14:textId="13376031" w:rsidR="001B376B" w:rsidRDefault="001B376B">
      <w:pPr>
        <w:pStyle w:val="TOC1"/>
        <w:rPr>
          <w:rFonts w:asciiTheme="minorHAnsi" w:eastAsiaTheme="minorEastAsia" w:hAnsiTheme="minorHAnsi" w:cstheme="minorBidi"/>
          <w:caps w:val="0"/>
          <w:sz w:val="22"/>
          <w:szCs w:val="22"/>
        </w:rPr>
      </w:pPr>
      <w:r>
        <w:rPr>
          <w:cs/>
        </w:rPr>
        <w:t>‎</w:t>
      </w:r>
      <w:r>
        <w:t>3</w:t>
      </w:r>
      <w:r>
        <w:rPr>
          <w:rFonts w:asciiTheme="minorHAnsi" w:eastAsiaTheme="minorEastAsia" w:hAnsiTheme="minorHAnsi" w:cstheme="minorBidi"/>
          <w:caps w:val="0"/>
          <w:sz w:val="22"/>
          <w:szCs w:val="22"/>
        </w:rPr>
        <w:tab/>
      </w:r>
      <w:r>
        <w:t>AIMS AND VALUES</w:t>
      </w:r>
      <w:r>
        <w:tab/>
      </w:r>
      <w:r>
        <w:fldChar w:fldCharType="begin"/>
      </w:r>
      <w:r>
        <w:instrText xml:space="preserve"> PAGEREF _Toc144281562 \h </w:instrText>
      </w:r>
      <w:r>
        <w:fldChar w:fldCharType="separate"/>
      </w:r>
      <w:r w:rsidR="008D4967">
        <w:t>2</w:t>
      </w:r>
      <w:r>
        <w:fldChar w:fldCharType="end"/>
      </w:r>
    </w:p>
    <w:p w14:paraId="5274EADD" w14:textId="04B4C4F3" w:rsidR="001B376B" w:rsidRDefault="001B376B">
      <w:pPr>
        <w:pStyle w:val="TOC1"/>
        <w:rPr>
          <w:rFonts w:asciiTheme="minorHAnsi" w:eastAsiaTheme="minorEastAsia" w:hAnsiTheme="minorHAnsi" w:cstheme="minorBidi"/>
          <w:caps w:val="0"/>
          <w:sz w:val="22"/>
          <w:szCs w:val="22"/>
        </w:rPr>
      </w:pPr>
      <w:r>
        <w:rPr>
          <w:cs/>
        </w:rPr>
        <w:t>‎</w:t>
      </w:r>
      <w:r>
        <w:t>4</w:t>
      </w:r>
      <w:r>
        <w:rPr>
          <w:rFonts w:asciiTheme="minorHAnsi" w:eastAsiaTheme="minorEastAsia" w:hAnsiTheme="minorHAnsi" w:cstheme="minorBidi"/>
          <w:caps w:val="0"/>
          <w:sz w:val="22"/>
          <w:szCs w:val="22"/>
        </w:rPr>
        <w:tab/>
      </w:r>
      <w:r>
        <w:t>DUTIES</w:t>
      </w:r>
      <w:r>
        <w:tab/>
      </w:r>
      <w:r>
        <w:fldChar w:fldCharType="begin"/>
      </w:r>
      <w:r>
        <w:instrText xml:space="preserve"> PAGEREF _Toc144281563 \h </w:instrText>
      </w:r>
      <w:r>
        <w:fldChar w:fldCharType="separate"/>
      </w:r>
      <w:r w:rsidR="008D4967">
        <w:t>2</w:t>
      </w:r>
      <w:r>
        <w:fldChar w:fldCharType="end"/>
      </w:r>
    </w:p>
    <w:p w14:paraId="6A630B81" w14:textId="2980E452" w:rsidR="001B376B" w:rsidRDefault="001B376B">
      <w:pPr>
        <w:pStyle w:val="TOC1"/>
        <w:rPr>
          <w:rFonts w:asciiTheme="minorHAnsi" w:eastAsiaTheme="minorEastAsia" w:hAnsiTheme="minorHAnsi" w:cstheme="minorBidi"/>
          <w:caps w:val="0"/>
          <w:sz w:val="22"/>
          <w:szCs w:val="22"/>
        </w:rPr>
      </w:pPr>
      <w:r>
        <w:rPr>
          <w:cs/>
        </w:rPr>
        <w:t>‎</w:t>
      </w:r>
      <w:r>
        <w:t>5</w:t>
      </w:r>
      <w:r>
        <w:rPr>
          <w:rFonts w:asciiTheme="minorHAnsi" w:eastAsiaTheme="minorEastAsia" w:hAnsiTheme="minorHAnsi" w:cstheme="minorBidi"/>
          <w:caps w:val="0"/>
          <w:sz w:val="22"/>
          <w:szCs w:val="22"/>
        </w:rPr>
        <w:tab/>
      </w:r>
      <w:r>
        <w:t>STATUTORY ACCOUNTABILITY</w:t>
      </w:r>
      <w:r>
        <w:tab/>
      </w:r>
      <w:r>
        <w:fldChar w:fldCharType="begin"/>
      </w:r>
      <w:r>
        <w:instrText xml:space="preserve"> PAGEREF _Toc144281564 \h </w:instrText>
      </w:r>
      <w:r>
        <w:fldChar w:fldCharType="separate"/>
      </w:r>
      <w:r w:rsidR="008D4967">
        <w:t>3</w:t>
      </w:r>
      <w:r>
        <w:fldChar w:fldCharType="end"/>
      </w:r>
    </w:p>
    <w:p w14:paraId="74BD514A" w14:textId="06CC4683" w:rsidR="001B376B" w:rsidRDefault="001B376B">
      <w:pPr>
        <w:pStyle w:val="TOC1"/>
        <w:rPr>
          <w:rFonts w:asciiTheme="minorHAnsi" w:eastAsiaTheme="minorEastAsia" w:hAnsiTheme="minorHAnsi" w:cstheme="minorBidi"/>
          <w:caps w:val="0"/>
          <w:sz w:val="22"/>
          <w:szCs w:val="22"/>
        </w:rPr>
      </w:pPr>
      <w:r>
        <w:rPr>
          <w:cs/>
        </w:rPr>
        <w:t>‎</w:t>
      </w:r>
      <w:r>
        <w:t>6</w:t>
      </w:r>
      <w:r>
        <w:rPr>
          <w:rFonts w:asciiTheme="minorHAnsi" w:eastAsiaTheme="minorEastAsia" w:hAnsiTheme="minorHAnsi" w:cstheme="minorBidi"/>
          <w:caps w:val="0"/>
          <w:sz w:val="22"/>
          <w:szCs w:val="22"/>
        </w:rPr>
        <w:tab/>
      </w:r>
      <w:r>
        <w:t>PUBLIC SERVICE VALUES</w:t>
      </w:r>
      <w:r>
        <w:tab/>
      </w:r>
      <w:r>
        <w:fldChar w:fldCharType="begin"/>
      </w:r>
      <w:r>
        <w:instrText xml:space="preserve"> PAGEREF _Toc144281565 \h </w:instrText>
      </w:r>
      <w:r>
        <w:fldChar w:fldCharType="separate"/>
      </w:r>
      <w:r w:rsidR="008D4967">
        <w:t>3</w:t>
      </w:r>
      <w:r>
        <w:fldChar w:fldCharType="end"/>
      </w:r>
    </w:p>
    <w:p w14:paraId="1DE486A3" w14:textId="22BC7201" w:rsidR="001B376B" w:rsidRDefault="001B376B">
      <w:pPr>
        <w:pStyle w:val="TOC1"/>
        <w:rPr>
          <w:rFonts w:asciiTheme="minorHAnsi" w:eastAsiaTheme="minorEastAsia" w:hAnsiTheme="minorHAnsi" w:cstheme="minorBidi"/>
          <w:caps w:val="0"/>
          <w:sz w:val="22"/>
          <w:szCs w:val="22"/>
        </w:rPr>
      </w:pPr>
      <w:r>
        <w:rPr>
          <w:cs/>
        </w:rPr>
        <w:t>‎</w:t>
      </w:r>
      <w:r>
        <w:t>7</w:t>
      </w:r>
      <w:r>
        <w:rPr>
          <w:rFonts w:asciiTheme="minorHAnsi" w:eastAsiaTheme="minorEastAsia" w:hAnsiTheme="minorHAnsi" w:cstheme="minorBidi"/>
          <w:caps w:val="0"/>
          <w:sz w:val="22"/>
          <w:szCs w:val="22"/>
        </w:rPr>
        <w:tab/>
      </w:r>
      <w:r>
        <w:t>SKILL, CARE AND DILIGENCE</w:t>
      </w:r>
      <w:r>
        <w:tab/>
      </w:r>
      <w:r>
        <w:fldChar w:fldCharType="begin"/>
      </w:r>
      <w:r>
        <w:instrText xml:space="preserve"> PAGEREF _Toc144281566 \h </w:instrText>
      </w:r>
      <w:r>
        <w:fldChar w:fldCharType="separate"/>
      </w:r>
      <w:r w:rsidR="008D4967">
        <w:t>3</w:t>
      </w:r>
      <w:r>
        <w:fldChar w:fldCharType="end"/>
      </w:r>
    </w:p>
    <w:p w14:paraId="630DCD57" w14:textId="4EC53764" w:rsidR="001B376B" w:rsidRDefault="001B376B">
      <w:pPr>
        <w:pStyle w:val="TOC1"/>
        <w:rPr>
          <w:rFonts w:asciiTheme="minorHAnsi" w:eastAsiaTheme="minorEastAsia" w:hAnsiTheme="minorHAnsi" w:cstheme="minorBidi"/>
          <w:caps w:val="0"/>
          <w:sz w:val="22"/>
          <w:szCs w:val="22"/>
        </w:rPr>
      </w:pPr>
      <w:r>
        <w:rPr>
          <w:cs/>
        </w:rPr>
        <w:t>‎</w:t>
      </w:r>
      <w:r>
        <w:t>8</w:t>
      </w:r>
      <w:r>
        <w:rPr>
          <w:rFonts w:asciiTheme="minorHAnsi" w:eastAsiaTheme="minorEastAsia" w:hAnsiTheme="minorHAnsi" w:cstheme="minorBidi"/>
          <w:caps w:val="0"/>
          <w:sz w:val="22"/>
          <w:szCs w:val="22"/>
        </w:rPr>
        <w:tab/>
      </w:r>
      <w:r>
        <w:t>POWERS</w:t>
      </w:r>
      <w:r>
        <w:tab/>
      </w:r>
      <w:r>
        <w:fldChar w:fldCharType="begin"/>
      </w:r>
      <w:r>
        <w:instrText xml:space="preserve"> PAGEREF _Toc144281567 \h </w:instrText>
      </w:r>
      <w:r>
        <w:fldChar w:fldCharType="separate"/>
      </w:r>
      <w:r w:rsidR="008D4967">
        <w:t>3</w:t>
      </w:r>
      <w:r>
        <w:fldChar w:fldCharType="end"/>
      </w:r>
    </w:p>
    <w:p w14:paraId="238B704D" w14:textId="14EDC7B0" w:rsidR="001B376B" w:rsidRDefault="001B376B">
      <w:pPr>
        <w:pStyle w:val="TOC1"/>
        <w:rPr>
          <w:rFonts w:asciiTheme="minorHAnsi" w:eastAsiaTheme="minorEastAsia" w:hAnsiTheme="minorHAnsi" w:cstheme="minorBidi"/>
          <w:caps w:val="0"/>
          <w:sz w:val="22"/>
          <w:szCs w:val="22"/>
        </w:rPr>
      </w:pPr>
      <w:r>
        <w:rPr>
          <w:cs/>
        </w:rPr>
        <w:t>‎</w:t>
      </w:r>
      <w:r>
        <w:t>9</w:t>
      </w:r>
      <w:r>
        <w:rPr>
          <w:rFonts w:asciiTheme="minorHAnsi" w:eastAsiaTheme="minorEastAsia" w:hAnsiTheme="minorHAnsi" w:cstheme="minorBidi"/>
          <w:caps w:val="0"/>
          <w:sz w:val="22"/>
          <w:szCs w:val="22"/>
        </w:rPr>
        <w:tab/>
      </w:r>
      <w:r>
        <w:t>CONFLICTS OF INTEREST</w:t>
      </w:r>
      <w:r>
        <w:tab/>
      </w:r>
      <w:r>
        <w:fldChar w:fldCharType="begin"/>
      </w:r>
      <w:r>
        <w:instrText xml:space="preserve"> PAGEREF _Toc144281568 \h </w:instrText>
      </w:r>
      <w:r>
        <w:fldChar w:fldCharType="separate"/>
      </w:r>
      <w:r w:rsidR="008D4967">
        <w:t>4</w:t>
      </w:r>
      <w:r>
        <w:fldChar w:fldCharType="end"/>
      </w:r>
    </w:p>
    <w:p w14:paraId="376010D1" w14:textId="3A38491C" w:rsidR="001B376B" w:rsidRDefault="001B376B">
      <w:pPr>
        <w:pStyle w:val="TOC1"/>
        <w:rPr>
          <w:rFonts w:asciiTheme="minorHAnsi" w:eastAsiaTheme="minorEastAsia" w:hAnsiTheme="minorHAnsi" w:cstheme="minorBidi"/>
          <w:caps w:val="0"/>
          <w:sz w:val="22"/>
          <w:szCs w:val="22"/>
        </w:rPr>
      </w:pPr>
      <w:r>
        <w:rPr>
          <w:cs/>
        </w:rPr>
        <w:t>‎</w:t>
      </w:r>
      <w:r>
        <w:t>10</w:t>
      </w:r>
      <w:r>
        <w:rPr>
          <w:rFonts w:asciiTheme="minorHAnsi" w:eastAsiaTheme="minorEastAsia" w:hAnsiTheme="minorHAnsi" w:cstheme="minorBidi"/>
          <w:caps w:val="0"/>
          <w:sz w:val="22"/>
          <w:szCs w:val="22"/>
        </w:rPr>
        <w:tab/>
      </w:r>
      <w:r>
        <w:t>COLLECTIVE RESPONSIBILITY</w:t>
      </w:r>
      <w:r>
        <w:tab/>
      </w:r>
      <w:r>
        <w:fldChar w:fldCharType="begin"/>
      </w:r>
      <w:r>
        <w:instrText xml:space="preserve"> PAGEREF _Toc144281569 \h </w:instrText>
      </w:r>
      <w:r>
        <w:fldChar w:fldCharType="separate"/>
      </w:r>
      <w:r w:rsidR="008D4967">
        <w:t>4</w:t>
      </w:r>
      <w:r>
        <w:fldChar w:fldCharType="end"/>
      </w:r>
    </w:p>
    <w:p w14:paraId="7B71E967" w14:textId="320349E7" w:rsidR="001B376B" w:rsidRDefault="001B376B">
      <w:pPr>
        <w:pStyle w:val="TOC1"/>
        <w:rPr>
          <w:rFonts w:asciiTheme="minorHAnsi" w:eastAsiaTheme="minorEastAsia" w:hAnsiTheme="minorHAnsi" w:cstheme="minorBidi"/>
          <w:caps w:val="0"/>
          <w:sz w:val="22"/>
          <w:szCs w:val="22"/>
        </w:rPr>
      </w:pPr>
      <w:r>
        <w:rPr>
          <w:cs/>
        </w:rPr>
        <w:t>‎</w:t>
      </w:r>
      <w:r>
        <w:t>11</w:t>
      </w:r>
      <w:r>
        <w:rPr>
          <w:rFonts w:asciiTheme="minorHAnsi" w:eastAsiaTheme="minorEastAsia" w:hAnsiTheme="minorHAnsi" w:cstheme="minorBidi"/>
          <w:caps w:val="0"/>
          <w:sz w:val="22"/>
          <w:szCs w:val="22"/>
        </w:rPr>
        <w:tab/>
      </w:r>
      <w:r>
        <w:t>OPENNESS AND CONFIDENTIALITY</w:t>
      </w:r>
      <w:r>
        <w:tab/>
      </w:r>
      <w:r>
        <w:fldChar w:fldCharType="begin"/>
      </w:r>
      <w:r>
        <w:instrText xml:space="preserve"> PAGEREF _Toc144281570 \h </w:instrText>
      </w:r>
      <w:r>
        <w:fldChar w:fldCharType="separate"/>
      </w:r>
      <w:r w:rsidR="008D4967">
        <w:t>5</w:t>
      </w:r>
      <w:r>
        <w:fldChar w:fldCharType="end"/>
      </w:r>
    </w:p>
    <w:p w14:paraId="5C141F8F" w14:textId="2B8EFE10" w:rsidR="001B376B" w:rsidRDefault="001B376B">
      <w:pPr>
        <w:pStyle w:val="TOC1"/>
        <w:rPr>
          <w:rFonts w:asciiTheme="minorHAnsi" w:eastAsiaTheme="minorEastAsia" w:hAnsiTheme="minorHAnsi" w:cstheme="minorBidi"/>
          <w:caps w:val="0"/>
          <w:sz w:val="22"/>
          <w:szCs w:val="22"/>
        </w:rPr>
      </w:pPr>
      <w:r>
        <w:rPr>
          <w:cs/>
        </w:rPr>
        <w:t>‎</w:t>
      </w:r>
      <w:r>
        <w:t>12</w:t>
      </w:r>
      <w:r>
        <w:rPr>
          <w:rFonts w:asciiTheme="minorHAnsi" w:eastAsiaTheme="minorEastAsia" w:hAnsiTheme="minorHAnsi" w:cstheme="minorBidi"/>
          <w:caps w:val="0"/>
          <w:sz w:val="22"/>
          <w:szCs w:val="22"/>
        </w:rPr>
        <w:tab/>
      </w:r>
      <w:r>
        <w:t>COMPLAINTS</w:t>
      </w:r>
      <w:r>
        <w:tab/>
      </w:r>
      <w:r>
        <w:fldChar w:fldCharType="begin"/>
      </w:r>
      <w:r>
        <w:instrText xml:space="preserve"> PAGEREF _Toc144281571 \h </w:instrText>
      </w:r>
      <w:r>
        <w:fldChar w:fldCharType="separate"/>
      </w:r>
      <w:r w:rsidR="008D4967">
        <w:t>5</w:t>
      </w:r>
      <w:r>
        <w:fldChar w:fldCharType="end"/>
      </w:r>
    </w:p>
    <w:p w14:paraId="0B0B96A1" w14:textId="74CA8367" w:rsidR="001B376B" w:rsidRDefault="001B376B">
      <w:pPr>
        <w:pStyle w:val="TOC1"/>
        <w:rPr>
          <w:rFonts w:asciiTheme="minorHAnsi" w:eastAsiaTheme="minorEastAsia" w:hAnsiTheme="minorHAnsi" w:cstheme="minorBidi"/>
          <w:caps w:val="0"/>
          <w:sz w:val="22"/>
          <w:szCs w:val="22"/>
        </w:rPr>
      </w:pPr>
      <w:r>
        <w:rPr>
          <w:cs/>
        </w:rPr>
        <w:t>‎</w:t>
      </w:r>
      <w:r>
        <w:t>13</w:t>
      </w:r>
      <w:r>
        <w:rPr>
          <w:rFonts w:asciiTheme="minorHAnsi" w:eastAsiaTheme="minorEastAsia" w:hAnsiTheme="minorHAnsi" w:cstheme="minorBidi"/>
          <w:caps w:val="0"/>
          <w:sz w:val="22"/>
          <w:szCs w:val="22"/>
        </w:rPr>
        <w:tab/>
      </w:r>
      <w:r>
        <w:t>ATTENDANCE AT MEETINGS</w:t>
      </w:r>
      <w:r>
        <w:tab/>
      </w:r>
      <w:r>
        <w:fldChar w:fldCharType="begin"/>
      </w:r>
      <w:r>
        <w:instrText xml:space="preserve"> PAGEREF _Toc144281572 \h </w:instrText>
      </w:r>
      <w:r>
        <w:fldChar w:fldCharType="separate"/>
      </w:r>
      <w:r w:rsidR="008D4967">
        <w:t>6</w:t>
      </w:r>
      <w:r>
        <w:fldChar w:fldCharType="end"/>
      </w:r>
    </w:p>
    <w:p w14:paraId="569E649F" w14:textId="20EFA4D2" w:rsidR="001B376B" w:rsidRDefault="001B376B">
      <w:pPr>
        <w:pStyle w:val="TOC1"/>
        <w:rPr>
          <w:rFonts w:asciiTheme="minorHAnsi" w:eastAsiaTheme="minorEastAsia" w:hAnsiTheme="minorHAnsi" w:cstheme="minorBidi"/>
          <w:caps w:val="0"/>
          <w:sz w:val="22"/>
          <w:szCs w:val="22"/>
        </w:rPr>
      </w:pPr>
      <w:r>
        <w:rPr>
          <w:cs/>
        </w:rPr>
        <w:t>‎</w:t>
      </w:r>
      <w:r>
        <w:t>14</w:t>
      </w:r>
      <w:r>
        <w:rPr>
          <w:rFonts w:asciiTheme="minorHAnsi" w:eastAsiaTheme="minorEastAsia" w:hAnsiTheme="minorHAnsi" w:cstheme="minorBidi"/>
          <w:caps w:val="0"/>
          <w:sz w:val="22"/>
          <w:szCs w:val="22"/>
        </w:rPr>
        <w:tab/>
      </w:r>
      <w:r>
        <w:t>GOVERNANCE DEVELOPMENT</w:t>
      </w:r>
      <w:r>
        <w:tab/>
      </w:r>
      <w:r>
        <w:fldChar w:fldCharType="begin"/>
      </w:r>
      <w:r>
        <w:instrText xml:space="preserve"> PAGEREF _Toc144281573 \h </w:instrText>
      </w:r>
      <w:r>
        <w:fldChar w:fldCharType="separate"/>
      </w:r>
      <w:r w:rsidR="008D4967">
        <w:t>6</w:t>
      </w:r>
      <w:r>
        <w:fldChar w:fldCharType="end"/>
      </w:r>
    </w:p>
    <w:p w14:paraId="15870234" w14:textId="31B5FB9F" w:rsidR="001B376B" w:rsidRDefault="001B376B">
      <w:pPr>
        <w:pStyle w:val="TOC5"/>
        <w:rPr>
          <w:rFonts w:asciiTheme="minorHAnsi" w:eastAsiaTheme="minorEastAsia" w:hAnsiTheme="minorHAnsi" w:cstheme="minorBidi"/>
          <w:sz w:val="22"/>
          <w:szCs w:val="22"/>
        </w:rPr>
      </w:pPr>
      <w:r>
        <w:t>Appendix 1: List of source documents</w:t>
      </w:r>
      <w:r>
        <w:tab/>
      </w:r>
      <w:r>
        <w:fldChar w:fldCharType="begin"/>
      </w:r>
      <w:r>
        <w:instrText xml:space="preserve"> PAGEREF _Toc144281574 \h </w:instrText>
      </w:r>
      <w:r>
        <w:fldChar w:fldCharType="separate"/>
      </w:r>
      <w:r w:rsidR="008D4967">
        <w:t>7</w:t>
      </w:r>
      <w:r>
        <w:fldChar w:fldCharType="end"/>
      </w:r>
    </w:p>
    <w:p w14:paraId="776C4194" w14:textId="0C1462A3" w:rsidR="001B376B" w:rsidRDefault="001B376B">
      <w:pPr>
        <w:pStyle w:val="TOC5"/>
        <w:rPr>
          <w:rFonts w:asciiTheme="minorHAnsi" w:eastAsiaTheme="minorEastAsia" w:hAnsiTheme="minorHAnsi" w:cstheme="minorBidi"/>
          <w:sz w:val="22"/>
          <w:szCs w:val="22"/>
        </w:rPr>
      </w:pPr>
      <w:r>
        <w:t>Appendix 2: The Seven Principles of Public Life</w:t>
      </w:r>
      <w:r>
        <w:tab/>
      </w:r>
      <w:r>
        <w:fldChar w:fldCharType="begin"/>
      </w:r>
      <w:r>
        <w:instrText xml:space="preserve"> PAGEREF _Toc144281575 \h </w:instrText>
      </w:r>
      <w:r>
        <w:fldChar w:fldCharType="separate"/>
      </w:r>
      <w:r w:rsidR="008D4967">
        <w:t>8</w:t>
      </w:r>
      <w:r>
        <w:fldChar w:fldCharType="end"/>
      </w:r>
    </w:p>
    <w:p w14:paraId="0F1CCFEB" w14:textId="1F071DC3" w:rsidR="001B376B" w:rsidRDefault="001B376B">
      <w:pPr>
        <w:pStyle w:val="TOC5"/>
        <w:rPr>
          <w:rFonts w:asciiTheme="minorHAnsi" w:eastAsiaTheme="minorEastAsia" w:hAnsiTheme="minorHAnsi" w:cstheme="minorBidi"/>
          <w:sz w:val="22"/>
          <w:szCs w:val="22"/>
        </w:rPr>
      </w:pPr>
      <w:r>
        <w:t>Appendix 3: Six Core Principles of Good Governance</w:t>
      </w:r>
      <w:r>
        <w:tab/>
      </w:r>
      <w:r>
        <w:fldChar w:fldCharType="begin"/>
      </w:r>
      <w:r>
        <w:instrText xml:space="preserve"> PAGEREF _Toc144281576 \h </w:instrText>
      </w:r>
      <w:r>
        <w:fldChar w:fldCharType="separate"/>
      </w:r>
      <w:r w:rsidR="008D4967">
        <w:t>9</w:t>
      </w:r>
      <w:r>
        <w:fldChar w:fldCharType="end"/>
      </w:r>
    </w:p>
    <w:p w14:paraId="5F61154E" w14:textId="74CA3A08" w:rsidR="001B376B" w:rsidRDefault="001B376B">
      <w:pPr>
        <w:pStyle w:val="TOC5"/>
        <w:rPr>
          <w:rFonts w:asciiTheme="minorHAnsi" w:eastAsiaTheme="minorEastAsia" w:hAnsiTheme="minorHAnsi" w:cstheme="minorBidi"/>
          <w:sz w:val="22"/>
          <w:szCs w:val="22"/>
        </w:rPr>
      </w:pPr>
      <w:r>
        <w:t>Appendix 4: Summary of main responsibilities under the Articles of Government</w:t>
      </w:r>
      <w:r>
        <w:tab/>
      </w:r>
      <w:r>
        <w:fldChar w:fldCharType="begin"/>
      </w:r>
      <w:r>
        <w:instrText xml:space="preserve"> PAGEREF _Toc144281577 \h </w:instrText>
      </w:r>
      <w:r>
        <w:fldChar w:fldCharType="separate"/>
      </w:r>
      <w:r w:rsidR="008D4967">
        <w:t>10</w:t>
      </w:r>
      <w:r>
        <w:fldChar w:fldCharType="end"/>
      </w:r>
    </w:p>
    <w:p w14:paraId="2A7B2E40" w14:textId="4E8DAA21" w:rsidR="001B376B" w:rsidRDefault="001B376B">
      <w:pPr>
        <w:pStyle w:val="TOC5"/>
        <w:rPr>
          <w:rFonts w:asciiTheme="minorHAnsi" w:eastAsiaTheme="minorEastAsia" w:hAnsiTheme="minorHAnsi" w:cstheme="minorBidi"/>
          <w:sz w:val="22"/>
          <w:szCs w:val="22"/>
        </w:rPr>
      </w:pPr>
      <w:r>
        <w:t>Appendix 5: College funding framework</w:t>
      </w:r>
      <w:r>
        <w:tab/>
      </w:r>
      <w:r>
        <w:fldChar w:fldCharType="begin"/>
      </w:r>
      <w:r>
        <w:instrText xml:space="preserve"> PAGEREF _Toc144281578 \h </w:instrText>
      </w:r>
      <w:r>
        <w:fldChar w:fldCharType="separate"/>
      </w:r>
      <w:r w:rsidR="008D4967">
        <w:t>12</w:t>
      </w:r>
      <w:r>
        <w:fldChar w:fldCharType="end"/>
      </w:r>
    </w:p>
    <w:p w14:paraId="52AA09B7" w14:textId="2D487DC9" w:rsidR="001B376B" w:rsidRDefault="001B376B">
      <w:pPr>
        <w:pStyle w:val="TOC5"/>
        <w:rPr>
          <w:rFonts w:asciiTheme="minorHAnsi" w:eastAsiaTheme="minorEastAsia" w:hAnsiTheme="minorHAnsi" w:cstheme="minorBidi"/>
          <w:sz w:val="22"/>
          <w:szCs w:val="22"/>
        </w:rPr>
      </w:pPr>
      <w:r>
        <w:t>Appendix 6: Summary of the statutory powers of the Corporation</w:t>
      </w:r>
      <w:r>
        <w:tab/>
      </w:r>
      <w:r>
        <w:fldChar w:fldCharType="begin"/>
      </w:r>
      <w:r>
        <w:instrText xml:space="preserve"> PAGEREF _Toc144281579 \h </w:instrText>
      </w:r>
      <w:r>
        <w:fldChar w:fldCharType="separate"/>
      </w:r>
      <w:r w:rsidR="008D4967">
        <w:t>13</w:t>
      </w:r>
      <w:r>
        <w:fldChar w:fldCharType="end"/>
      </w:r>
    </w:p>
    <w:p w14:paraId="521CE36E" w14:textId="6043A1B9" w:rsidR="00A23BD5" w:rsidRPr="003405D6" w:rsidRDefault="00867595" w:rsidP="003405D6">
      <w:pPr>
        <w:pStyle w:val="TOC1"/>
      </w:pPr>
      <w:r>
        <w:fldChar w:fldCharType="end"/>
      </w:r>
    </w:p>
    <w:p w14:paraId="04D96386" w14:textId="77777777" w:rsidR="00CB2F5E" w:rsidRPr="003405D6" w:rsidRDefault="00CB2F5E" w:rsidP="00BE7332">
      <w:pPr>
        <w:pStyle w:val="PitchBody"/>
        <w:sectPr w:rsidR="00CB2F5E" w:rsidRPr="003405D6" w:rsidSect="00D93676">
          <w:headerReference w:type="default" r:id="rId11"/>
          <w:pgSz w:w="11907" w:h="16840" w:code="9"/>
          <w:pgMar w:top="1814" w:right="1021" w:bottom="851" w:left="1021" w:header="709" w:footer="771" w:gutter="0"/>
          <w:paperSrc w:first="262" w:other="262"/>
          <w:pgNumType w:start="1"/>
          <w:cols w:space="708"/>
          <w:docGrid w:linePitch="272"/>
        </w:sectPr>
      </w:pPr>
    </w:p>
    <w:p w14:paraId="22CBADED" w14:textId="77777777" w:rsidR="00697015" w:rsidRPr="003405D6" w:rsidRDefault="00697015" w:rsidP="000D5AF5">
      <w:pPr>
        <w:pStyle w:val="PitchHeadingFirstnon-TOC"/>
        <w:framePr w:wrap="around"/>
      </w:pPr>
      <w:r w:rsidRPr="003405D6">
        <w:lastRenderedPageBreak/>
        <w:t>Code of conduct for</w:t>
      </w:r>
      <w:r w:rsidR="00277DA3" w:rsidRPr="003405D6">
        <w:t xml:space="preserve"> </w:t>
      </w:r>
      <w:r w:rsidR="00277DA3" w:rsidRPr="003405D6">
        <w:br/>
      </w:r>
      <w:r w:rsidRPr="003405D6">
        <w:t>corporation members</w:t>
      </w:r>
    </w:p>
    <w:p w14:paraId="7ADC10F2" w14:textId="22E0B18F" w:rsidR="00697015" w:rsidRPr="00867595" w:rsidRDefault="00697015" w:rsidP="00867595">
      <w:pPr>
        <w:pStyle w:val="Level1"/>
        <w:keepNext/>
      </w:pPr>
      <w:r w:rsidRPr="003405D6">
        <w:rPr>
          <w:rStyle w:val="Level1asHeadingtext"/>
        </w:rPr>
        <w:t>INTRODUCTION</w:t>
      </w:r>
      <w:bookmarkStart w:id="1" w:name="_NN35"/>
      <w:bookmarkEnd w:id="1"/>
      <w:r w:rsidR="00867595" w:rsidRPr="00867595">
        <w:fldChar w:fldCharType="begin"/>
      </w:r>
      <w:r w:rsidR="00867595" w:rsidRPr="00867595">
        <w:instrText xml:space="preserve"> TC "</w:instrText>
      </w:r>
      <w:r w:rsidR="00867595" w:rsidRPr="00867595">
        <w:fldChar w:fldCharType="begin"/>
      </w:r>
      <w:r w:rsidR="00867595" w:rsidRPr="00867595">
        <w:instrText xml:space="preserve"> REF _NN35\r \h </w:instrText>
      </w:r>
      <w:r w:rsidR="00867595" w:rsidRPr="00867595">
        <w:fldChar w:fldCharType="separate"/>
      </w:r>
      <w:bookmarkStart w:id="2" w:name="_Toc144281560"/>
      <w:r w:rsidR="008D4967">
        <w:rPr>
          <w:rFonts w:hint="eastAsia"/>
          <w:cs/>
        </w:rPr>
        <w:instrText>‎</w:instrText>
      </w:r>
      <w:r w:rsidR="008D4967">
        <w:instrText>1</w:instrText>
      </w:r>
      <w:r w:rsidR="00867595" w:rsidRPr="00867595">
        <w:fldChar w:fldCharType="end"/>
      </w:r>
      <w:r w:rsidR="00867595" w:rsidRPr="00867595">
        <w:tab/>
        <w:instrText>INTRODUCTION</w:instrText>
      </w:r>
      <w:bookmarkEnd w:id="2"/>
      <w:r w:rsidR="00867595" w:rsidRPr="00867595">
        <w:instrText xml:space="preserve">" \l 1 </w:instrText>
      </w:r>
      <w:r w:rsidR="00867595" w:rsidRPr="00867595">
        <w:fldChar w:fldCharType="end"/>
      </w:r>
    </w:p>
    <w:p w14:paraId="6783086D" w14:textId="383F2FE5" w:rsidR="00697015" w:rsidRPr="003405D6" w:rsidRDefault="00697015" w:rsidP="00882076">
      <w:pPr>
        <w:pStyle w:val="Level2"/>
      </w:pPr>
      <w:r w:rsidRPr="003405D6">
        <w:t>This Code is intended as a guide, to indicate the</w:t>
      </w:r>
      <w:r w:rsidR="00277DA3" w:rsidRPr="003405D6">
        <w:t xml:space="preserve"> </w:t>
      </w:r>
      <w:r w:rsidRPr="003405D6">
        <w:t>standards of conduct and accountability which</w:t>
      </w:r>
      <w:r w:rsidR="00277DA3" w:rsidRPr="003405D6">
        <w:t xml:space="preserve"> </w:t>
      </w:r>
      <w:r w:rsidRPr="003405D6">
        <w:t>are expected of Corporation Members, to enable</w:t>
      </w:r>
      <w:r w:rsidR="00277DA3" w:rsidRPr="003405D6">
        <w:t xml:space="preserve"> </w:t>
      </w:r>
      <w:r w:rsidRPr="003405D6">
        <w:t>them to understand their legal and ethical duties</w:t>
      </w:r>
      <w:r w:rsidR="00EA13A0">
        <w:t>,</w:t>
      </w:r>
      <w:r w:rsidR="00277DA3" w:rsidRPr="003405D6">
        <w:t xml:space="preserve"> </w:t>
      </w:r>
      <w:r w:rsidRPr="003405D6">
        <w:t>and to assist them both in carrying out those</w:t>
      </w:r>
      <w:r w:rsidR="00277DA3" w:rsidRPr="003405D6">
        <w:t xml:space="preserve"> </w:t>
      </w:r>
      <w:r w:rsidRPr="003405D6">
        <w:t>duties</w:t>
      </w:r>
      <w:r w:rsidR="00650E68">
        <w:t>,</w:t>
      </w:r>
      <w:r w:rsidRPr="003405D6">
        <w:t xml:space="preserve"> and in </w:t>
      </w:r>
      <w:r w:rsidR="00691188" w:rsidRPr="003405D6">
        <w:t xml:space="preserve">managing </w:t>
      </w:r>
      <w:r w:rsidRPr="003405D6">
        <w:t>their relationship with the</w:t>
      </w:r>
      <w:r w:rsidR="00277DA3" w:rsidRPr="003405D6">
        <w:t xml:space="preserve"> </w:t>
      </w:r>
      <w:r w:rsidRPr="003405D6">
        <w:t xml:space="preserve">Corporation and </w:t>
      </w:r>
      <w:r w:rsidR="009E6A18" w:rsidRPr="003405D6">
        <w:t xml:space="preserve">the </w:t>
      </w:r>
      <w:r w:rsidRPr="003405D6">
        <w:t>Principal as the Chief Executive.</w:t>
      </w:r>
      <w:r w:rsidR="00277DA3" w:rsidRPr="003405D6">
        <w:t xml:space="preserve">  </w:t>
      </w:r>
      <w:r w:rsidRPr="003405D6">
        <w:t>This Code is therefore aimed at promoting</w:t>
      </w:r>
      <w:r w:rsidR="00277DA3" w:rsidRPr="003405D6">
        <w:t xml:space="preserve"> </w:t>
      </w:r>
      <w:r w:rsidRPr="003405D6">
        <w:t>effective, well</w:t>
      </w:r>
      <w:r w:rsidR="00650E68">
        <w:t>-</w:t>
      </w:r>
      <w:r w:rsidRPr="003405D6">
        <w:t xml:space="preserve"> informed and accountable college</w:t>
      </w:r>
      <w:r w:rsidR="00277DA3" w:rsidRPr="003405D6">
        <w:t xml:space="preserve"> </w:t>
      </w:r>
      <w:r w:rsidRPr="003405D6">
        <w:t xml:space="preserve">governance. </w:t>
      </w:r>
      <w:r w:rsidR="002E0B94" w:rsidRPr="003405D6">
        <w:t xml:space="preserve"> </w:t>
      </w:r>
      <w:r w:rsidRPr="003405D6">
        <w:t>It is not intended to be a definitive or</w:t>
      </w:r>
      <w:r w:rsidR="00277DA3" w:rsidRPr="003405D6">
        <w:t xml:space="preserve"> </w:t>
      </w:r>
      <w:r w:rsidRPr="003405D6">
        <w:t>authoritative statement of the law or good</w:t>
      </w:r>
      <w:r w:rsidR="00277DA3" w:rsidRPr="003405D6">
        <w:t xml:space="preserve"> </w:t>
      </w:r>
      <w:r w:rsidRPr="003405D6">
        <w:t>practice.</w:t>
      </w:r>
    </w:p>
    <w:p w14:paraId="28E728D2" w14:textId="1FE3AE20" w:rsidR="00697015" w:rsidRPr="003405D6" w:rsidRDefault="00882076" w:rsidP="00882076">
      <w:pPr>
        <w:pStyle w:val="Level2"/>
      </w:pPr>
      <w:r w:rsidRPr="003405D6">
        <w:t xml:space="preserve">In addition to this Code, Corporation Members are recommended to familiarise themselves with the source documents listed in </w:t>
      </w:r>
      <w:r w:rsidR="00B44391">
        <w:rPr>
          <w:b/>
        </w:rPr>
        <w:t>Appendix</w:t>
      </w:r>
      <w:r w:rsidR="00B44391" w:rsidRPr="003405D6">
        <w:rPr>
          <w:b/>
        </w:rPr>
        <w:t> </w:t>
      </w:r>
      <w:r w:rsidRPr="003405D6">
        <w:rPr>
          <w:b/>
        </w:rPr>
        <w:t>1</w:t>
      </w:r>
      <w:r w:rsidRPr="003405D6">
        <w:t>.</w:t>
      </w:r>
    </w:p>
    <w:p w14:paraId="4715D75B" w14:textId="56408B4B" w:rsidR="00697015" w:rsidRPr="003405D6" w:rsidRDefault="00882076" w:rsidP="00867595">
      <w:pPr>
        <w:pStyle w:val="Level2"/>
      </w:pPr>
      <w:r w:rsidRPr="003405D6">
        <w:t xml:space="preserve">If a Corporation Member is in doubt about the provisions of this Code or any of the source documents, the </w:t>
      </w:r>
      <w:r w:rsidR="009E2B88">
        <w:t xml:space="preserve">Director of Governance </w:t>
      </w:r>
      <w:r w:rsidRPr="003405D6">
        <w:t xml:space="preserve">should be consulted and, if necessary, professional advice should be obtained. </w:t>
      </w:r>
      <w:r w:rsidR="00D9577F" w:rsidRPr="003405D6">
        <w:t xml:space="preserve"> </w:t>
      </w:r>
      <w:r w:rsidRPr="003405D6">
        <w:t>Ultimate responsibility for the appropriateness of conduct as a Corporation Member of the College and for any act or omission in that capacity, however, rests with the individual Corporation Member.</w:t>
      </w:r>
    </w:p>
    <w:p w14:paraId="2BF39A72" w14:textId="0FC53937" w:rsidR="00697015" w:rsidRPr="003405D6" w:rsidRDefault="00697015" w:rsidP="00882076">
      <w:pPr>
        <w:pStyle w:val="Level2"/>
      </w:pPr>
      <w:r w:rsidRPr="003405D6">
        <w:t xml:space="preserve">This Code applies to </w:t>
      </w:r>
      <w:r w:rsidR="009E2B88">
        <w:t xml:space="preserve">members of </w:t>
      </w:r>
      <w:r w:rsidRPr="003405D6">
        <w:t>every committee or working</w:t>
      </w:r>
      <w:r w:rsidR="00277DA3" w:rsidRPr="003405D6">
        <w:t xml:space="preserve"> </w:t>
      </w:r>
      <w:r w:rsidRPr="003405D6">
        <w:t>party of the Corporation and to every subsidiary</w:t>
      </w:r>
      <w:r w:rsidR="00277DA3" w:rsidRPr="003405D6">
        <w:t xml:space="preserve"> </w:t>
      </w:r>
      <w:r w:rsidRPr="003405D6">
        <w:t>company or joint venture of the College to which</w:t>
      </w:r>
      <w:r w:rsidR="00277DA3" w:rsidRPr="003405D6">
        <w:t xml:space="preserve"> </w:t>
      </w:r>
      <w:r w:rsidRPr="003405D6">
        <w:t>Corporation Members may be appointed.</w:t>
      </w:r>
    </w:p>
    <w:p w14:paraId="3B78DFD4" w14:textId="77777777" w:rsidR="00697015" w:rsidRPr="00EA6244" w:rsidRDefault="00697015" w:rsidP="00882076">
      <w:pPr>
        <w:pStyle w:val="Level2"/>
        <w:rPr>
          <w:b/>
          <w:bCs/>
          <w:color w:val="0070C0"/>
        </w:rPr>
      </w:pPr>
      <w:r w:rsidRPr="00EA6244">
        <w:rPr>
          <w:b/>
          <w:bCs/>
          <w:color w:val="0070C0"/>
        </w:rPr>
        <w:t>By accepting</w:t>
      </w:r>
      <w:r w:rsidR="00277DA3" w:rsidRPr="00EA6244">
        <w:rPr>
          <w:b/>
          <w:bCs/>
          <w:color w:val="0070C0"/>
        </w:rPr>
        <w:t xml:space="preserve"> appointment to the Corporation</w:t>
      </w:r>
      <w:r w:rsidRPr="00EA6244">
        <w:rPr>
          <w:b/>
          <w:bCs/>
          <w:color w:val="0070C0"/>
        </w:rPr>
        <w:t>,</w:t>
      </w:r>
      <w:r w:rsidR="00277DA3" w:rsidRPr="00EA6244">
        <w:rPr>
          <w:b/>
          <w:bCs/>
          <w:color w:val="0070C0"/>
        </w:rPr>
        <w:t xml:space="preserve"> </w:t>
      </w:r>
      <w:r w:rsidRPr="00EA6244">
        <w:rPr>
          <w:b/>
          <w:bCs/>
          <w:color w:val="0070C0"/>
        </w:rPr>
        <w:t>each Corporation Member agrees to abide by the</w:t>
      </w:r>
      <w:r w:rsidR="00277DA3" w:rsidRPr="00EA6244">
        <w:rPr>
          <w:b/>
          <w:bCs/>
          <w:color w:val="0070C0"/>
        </w:rPr>
        <w:t xml:space="preserve"> </w:t>
      </w:r>
      <w:r w:rsidRPr="00EA6244">
        <w:rPr>
          <w:b/>
          <w:bCs/>
          <w:color w:val="0070C0"/>
        </w:rPr>
        <w:t>provisions of this Code.</w:t>
      </w:r>
    </w:p>
    <w:p w14:paraId="272FAEBF" w14:textId="6110D5BD" w:rsidR="00697015" w:rsidRPr="003405D6" w:rsidRDefault="00697015" w:rsidP="00882076">
      <w:pPr>
        <w:pStyle w:val="Level2"/>
      </w:pPr>
      <w:r w:rsidRPr="003405D6">
        <w:t>Each Corporation Member by accepting the</w:t>
      </w:r>
      <w:r w:rsidR="00277DA3" w:rsidRPr="003405D6">
        <w:t xml:space="preserve"> </w:t>
      </w:r>
      <w:r w:rsidRPr="003405D6">
        <w:t>provisions of this Code agrees that any breach of</w:t>
      </w:r>
      <w:r w:rsidR="00277DA3" w:rsidRPr="003405D6">
        <w:t xml:space="preserve"> </w:t>
      </w:r>
      <w:r w:rsidRPr="003405D6">
        <w:t>the Code by them may lead to the termination of</w:t>
      </w:r>
      <w:r w:rsidR="00277DA3" w:rsidRPr="003405D6">
        <w:t xml:space="preserve"> </w:t>
      </w:r>
      <w:r w:rsidRPr="003405D6">
        <w:t>their appointment in accordance</w:t>
      </w:r>
      <w:r w:rsidR="00277DA3" w:rsidRPr="003405D6">
        <w:t xml:space="preserve"> </w:t>
      </w:r>
      <w:r w:rsidRPr="003405D6">
        <w:t>with clause [10] of the Corporation</w:t>
      </w:r>
      <w:r w:rsidR="00A06AE6">
        <w:t>’</w:t>
      </w:r>
      <w:r w:rsidRPr="003405D6">
        <w:t>s Instrument</w:t>
      </w:r>
      <w:r w:rsidR="00277DA3" w:rsidRPr="003405D6">
        <w:t xml:space="preserve"> </w:t>
      </w:r>
      <w:r w:rsidRPr="003405D6">
        <w:t>of Government.</w:t>
      </w:r>
    </w:p>
    <w:p w14:paraId="6B4F89FC" w14:textId="01279B2F" w:rsidR="00697015" w:rsidRPr="00867595" w:rsidRDefault="00697015" w:rsidP="00867595">
      <w:pPr>
        <w:pStyle w:val="Level1"/>
        <w:keepNext/>
      </w:pPr>
      <w:r w:rsidRPr="003405D6">
        <w:rPr>
          <w:rStyle w:val="Level1asHeadingtext"/>
        </w:rPr>
        <w:t>INTERPRETATION</w:t>
      </w:r>
      <w:bookmarkStart w:id="3" w:name="_NN36"/>
      <w:bookmarkEnd w:id="3"/>
      <w:r w:rsidR="00867595" w:rsidRPr="00867595">
        <w:fldChar w:fldCharType="begin"/>
      </w:r>
      <w:r w:rsidR="00867595" w:rsidRPr="00867595">
        <w:instrText xml:space="preserve"> TC "</w:instrText>
      </w:r>
      <w:r w:rsidR="00867595" w:rsidRPr="00867595">
        <w:fldChar w:fldCharType="begin"/>
      </w:r>
      <w:r w:rsidR="00867595" w:rsidRPr="00867595">
        <w:instrText xml:space="preserve"> REF _NN36\r \h </w:instrText>
      </w:r>
      <w:r w:rsidR="00867595" w:rsidRPr="00867595">
        <w:fldChar w:fldCharType="separate"/>
      </w:r>
      <w:bookmarkStart w:id="4" w:name="_Toc144281561"/>
      <w:r w:rsidR="008D4967">
        <w:rPr>
          <w:rFonts w:hint="eastAsia"/>
          <w:cs/>
        </w:rPr>
        <w:instrText>‎</w:instrText>
      </w:r>
      <w:r w:rsidR="008D4967">
        <w:instrText>2</w:instrText>
      </w:r>
      <w:r w:rsidR="00867595" w:rsidRPr="00867595">
        <w:fldChar w:fldCharType="end"/>
      </w:r>
      <w:r w:rsidR="00867595" w:rsidRPr="00867595">
        <w:tab/>
        <w:instrText>INTERPRETATION</w:instrText>
      </w:r>
      <w:bookmarkEnd w:id="4"/>
      <w:r w:rsidR="00867595" w:rsidRPr="00867595">
        <w:instrText xml:space="preserve">" \l 1 </w:instrText>
      </w:r>
      <w:r w:rsidR="00867595" w:rsidRPr="00867595">
        <w:fldChar w:fldCharType="end"/>
      </w:r>
    </w:p>
    <w:p w14:paraId="656D7604" w14:textId="77777777" w:rsidR="00697015" w:rsidRPr="003405D6" w:rsidRDefault="00697015" w:rsidP="00882076">
      <w:pPr>
        <w:pStyle w:val="Level2"/>
      </w:pPr>
      <w:r w:rsidRPr="003405D6">
        <w:t>In this Code the following expressions shall have</w:t>
      </w:r>
      <w:r w:rsidR="00277DA3" w:rsidRPr="003405D6">
        <w:t xml:space="preserve"> </w:t>
      </w:r>
      <w:r w:rsidRPr="003405D6">
        <w:t>the following meanings:</w:t>
      </w:r>
    </w:p>
    <w:p w14:paraId="36999D67" w14:textId="3CECD456" w:rsidR="003C7383" w:rsidRPr="003405D6" w:rsidRDefault="00A06AE6" w:rsidP="00440AD1">
      <w:pPr>
        <w:pStyle w:val="PitchBody"/>
        <w:numPr>
          <w:ilvl w:val="0"/>
          <w:numId w:val="32"/>
        </w:numPr>
        <w:spacing w:after="0"/>
        <w:ind w:left="284" w:hanging="284"/>
        <w:rPr>
          <w:b/>
          <w:i/>
          <w:color w:val="000000" w:themeColor="text1"/>
        </w:rPr>
      </w:pPr>
      <w:bookmarkStart w:id="5" w:name="_Hlk143526343"/>
      <w:bookmarkStart w:id="6" w:name="_Hlk143526270"/>
      <w:r>
        <w:rPr>
          <w:b/>
          <w:i/>
          <w:color w:val="000000" w:themeColor="text1"/>
        </w:rPr>
        <w:t>“</w:t>
      </w:r>
      <w:r w:rsidR="003C7383" w:rsidRPr="003405D6">
        <w:rPr>
          <w:b/>
          <w:i/>
          <w:color w:val="000000" w:themeColor="text1"/>
        </w:rPr>
        <w:t>Accountability Agreement</w:t>
      </w:r>
      <w:r>
        <w:rPr>
          <w:b/>
          <w:i/>
          <w:color w:val="000000" w:themeColor="text1"/>
        </w:rPr>
        <w:t>”</w:t>
      </w:r>
      <w:r w:rsidR="003C7383" w:rsidRPr="003405D6">
        <w:rPr>
          <w:b/>
          <w:i/>
          <w:color w:val="000000" w:themeColor="text1"/>
        </w:rPr>
        <w:t xml:space="preserve"> </w:t>
      </w:r>
      <w:r w:rsidR="003C7383" w:rsidRPr="003405D6">
        <w:rPr>
          <w:bCs/>
          <w:iCs/>
          <w:color w:val="000000" w:themeColor="text1"/>
        </w:rPr>
        <w:t xml:space="preserve">means the accountability framework document used by the </w:t>
      </w:r>
      <w:bookmarkStart w:id="7" w:name="_Hlk143526362"/>
      <w:bookmarkEnd w:id="5"/>
      <w:r w:rsidR="003C7383" w:rsidRPr="003405D6">
        <w:rPr>
          <w:bCs/>
          <w:iCs/>
          <w:color w:val="000000" w:themeColor="text1"/>
        </w:rPr>
        <w:t xml:space="preserve">DfE to set out National skills priorities as well as the essential terms and conditions that providers are required to meet in return for </w:t>
      </w:r>
      <w:proofErr w:type="gramStart"/>
      <w:r w:rsidR="003C7383" w:rsidRPr="003405D6">
        <w:rPr>
          <w:bCs/>
          <w:iCs/>
          <w:color w:val="000000" w:themeColor="text1"/>
        </w:rPr>
        <w:t>funds</w:t>
      </w:r>
      <w:r w:rsidR="00D9577F" w:rsidRPr="003405D6">
        <w:rPr>
          <w:bCs/>
          <w:iCs/>
          <w:color w:val="000000" w:themeColor="text1"/>
        </w:rPr>
        <w:t>;</w:t>
      </w:r>
      <w:proofErr w:type="gramEnd"/>
    </w:p>
    <w:bookmarkEnd w:id="7"/>
    <w:p w14:paraId="11A7406D" w14:textId="77777777" w:rsidR="003C7383" w:rsidRPr="003405D6" w:rsidRDefault="003C7383" w:rsidP="00440AD1">
      <w:pPr>
        <w:pStyle w:val="PitchBody"/>
        <w:spacing w:after="0"/>
        <w:ind w:left="284" w:hanging="284"/>
        <w:rPr>
          <w:b/>
          <w:i/>
          <w:color w:val="000000" w:themeColor="text1"/>
        </w:rPr>
      </w:pPr>
    </w:p>
    <w:p w14:paraId="60945DD8" w14:textId="5525D995" w:rsidR="00BD27B9" w:rsidRPr="003405D6" w:rsidRDefault="00A06AE6" w:rsidP="00867595">
      <w:pPr>
        <w:pStyle w:val="PitchBody"/>
        <w:numPr>
          <w:ilvl w:val="0"/>
          <w:numId w:val="32"/>
        </w:numPr>
        <w:spacing w:after="0"/>
        <w:ind w:left="284" w:hanging="284"/>
        <w:rPr>
          <w:b/>
          <w:i/>
          <w:color w:val="000000" w:themeColor="text1"/>
        </w:rPr>
      </w:pPr>
      <w:bookmarkStart w:id="8" w:name="_Hlk143526376"/>
      <w:r>
        <w:rPr>
          <w:b/>
          <w:i/>
          <w:color w:val="000000" w:themeColor="text1"/>
        </w:rPr>
        <w:t>“</w:t>
      </w:r>
      <w:r w:rsidR="00191DB2" w:rsidRPr="003405D6">
        <w:rPr>
          <w:b/>
          <w:i/>
          <w:color w:val="000000" w:themeColor="text1"/>
        </w:rPr>
        <w:t>Accountability Statement</w:t>
      </w:r>
      <w:r>
        <w:rPr>
          <w:b/>
          <w:i/>
          <w:color w:val="000000" w:themeColor="text1"/>
        </w:rPr>
        <w:t>”</w:t>
      </w:r>
      <w:r w:rsidR="00191DB2" w:rsidRPr="003405D6">
        <w:rPr>
          <w:b/>
          <w:i/>
          <w:color w:val="000000" w:themeColor="text1"/>
        </w:rPr>
        <w:t xml:space="preserve"> </w:t>
      </w:r>
      <w:r w:rsidR="00191DB2" w:rsidRPr="003405D6">
        <w:rPr>
          <w:bCs/>
          <w:iCs/>
          <w:color w:val="000000" w:themeColor="text1"/>
        </w:rPr>
        <w:t xml:space="preserve">means the annual statement </w:t>
      </w:r>
      <w:r w:rsidR="00D9577F" w:rsidRPr="003405D6">
        <w:rPr>
          <w:bCs/>
          <w:iCs/>
          <w:color w:val="000000" w:themeColor="text1"/>
        </w:rPr>
        <w:t xml:space="preserve">of curriculum target areas </w:t>
      </w:r>
      <w:r w:rsidR="00191DB2" w:rsidRPr="003405D6">
        <w:rPr>
          <w:bCs/>
          <w:iCs/>
          <w:color w:val="000000" w:themeColor="text1"/>
        </w:rPr>
        <w:t xml:space="preserve">required </w:t>
      </w:r>
      <w:r w:rsidR="00BD27B9" w:rsidRPr="003405D6">
        <w:rPr>
          <w:bCs/>
          <w:iCs/>
          <w:color w:val="000000" w:themeColor="text1"/>
        </w:rPr>
        <w:t>to be signed off by the Corporation as a condition of</w:t>
      </w:r>
      <w:r w:rsidR="003C7383" w:rsidRPr="003405D6">
        <w:rPr>
          <w:bCs/>
          <w:iCs/>
          <w:color w:val="000000" w:themeColor="text1"/>
        </w:rPr>
        <w:t xml:space="preserve"> receiving</w:t>
      </w:r>
      <w:r w:rsidR="00BD27B9" w:rsidRPr="003405D6">
        <w:rPr>
          <w:bCs/>
          <w:iCs/>
          <w:color w:val="000000" w:themeColor="text1"/>
        </w:rPr>
        <w:t xml:space="preserve"> funding</w:t>
      </w:r>
      <w:r w:rsidR="00BD27B9" w:rsidRPr="00867595">
        <w:rPr>
          <w:rStyle w:val="FootnoteReference"/>
        </w:rPr>
        <w:footnoteReference w:id="1"/>
      </w:r>
      <w:r w:rsidR="00BD27B9" w:rsidRPr="003405D6">
        <w:rPr>
          <w:bCs/>
          <w:iCs/>
          <w:color w:val="000000" w:themeColor="text1"/>
        </w:rPr>
        <w:t>;</w:t>
      </w:r>
    </w:p>
    <w:bookmarkEnd w:id="6"/>
    <w:bookmarkEnd w:id="8"/>
    <w:p w14:paraId="71DC3B48" w14:textId="77777777" w:rsidR="00BD27B9" w:rsidRPr="003405D6" w:rsidRDefault="00BD27B9" w:rsidP="00440AD1">
      <w:pPr>
        <w:pStyle w:val="PitchBody"/>
        <w:spacing w:after="0"/>
        <w:ind w:left="284" w:hanging="284"/>
        <w:rPr>
          <w:b/>
          <w:i/>
          <w:color w:val="000000" w:themeColor="text1"/>
        </w:rPr>
      </w:pPr>
    </w:p>
    <w:p w14:paraId="0300317B" w14:textId="2A508523" w:rsidR="00697015" w:rsidRPr="003405D6" w:rsidRDefault="00A06AE6" w:rsidP="00440AD1">
      <w:pPr>
        <w:pStyle w:val="PitchBody"/>
        <w:numPr>
          <w:ilvl w:val="0"/>
          <w:numId w:val="32"/>
        </w:numPr>
        <w:spacing w:after="0"/>
        <w:ind w:left="284" w:hanging="284"/>
        <w:rPr>
          <w:b/>
          <w:i/>
          <w:color w:val="000000" w:themeColor="text1"/>
        </w:rPr>
      </w:pPr>
      <w:r>
        <w:rPr>
          <w:b/>
          <w:i/>
          <w:color w:val="000000" w:themeColor="text1"/>
        </w:rPr>
        <w:t>“</w:t>
      </w:r>
      <w:r w:rsidR="00697015" w:rsidRPr="003405D6">
        <w:rPr>
          <w:b/>
          <w:i/>
          <w:color w:val="000000" w:themeColor="text1"/>
        </w:rPr>
        <w:t>College</w:t>
      </w:r>
      <w:r>
        <w:rPr>
          <w:b/>
          <w:i/>
          <w:color w:val="000000" w:themeColor="text1"/>
        </w:rPr>
        <w:t>”</w:t>
      </w:r>
      <w:r w:rsidR="00440AD1" w:rsidRPr="003405D6">
        <w:rPr>
          <w:b/>
          <w:i/>
          <w:color w:val="000000" w:themeColor="text1"/>
        </w:rPr>
        <w:t xml:space="preserve"> </w:t>
      </w:r>
      <w:r w:rsidR="00A47CDD" w:rsidRPr="003405D6">
        <w:rPr>
          <w:bCs/>
          <w:iCs/>
          <w:color w:val="000000" w:themeColor="text1"/>
        </w:rPr>
        <w:t xml:space="preserve">means </w:t>
      </w:r>
      <w:r w:rsidR="00697015" w:rsidRPr="003405D6">
        <w:rPr>
          <w:color w:val="000000" w:themeColor="text1"/>
        </w:rPr>
        <w:t>th</w:t>
      </w:r>
      <w:r w:rsidR="00B7073A">
        <w:rPr>
          <w:color w:val="000000" w:themeColor="text1"/>
        </w:rPr>
        <w:t xml:space="preserve">e East Lancashire Learning Group, and any individual Colleges or institutions within the Group </w:t>
      </w:r>
      <w:proofErr w:type="gramStart"/>
      <w:r w:rsidR="00B7073A">
        <w:rPr>
          <w:color w:val="000000" w:themeColor="text1"/>
        </w:rPr>
        <w:t>structure;</w:t>
      </w:r>
      <w:proofErr w:type="gramEnd"/>
      <w:r w:rsidR="00B7073A">
        <w:rPr>
          <w:color w:val="000000" w:themeColor="text1"/>
        </w:rPr>
        <w:t xml:space="preserve"> </w:t>
      </w:r>
    </w:p>
    <w:p w14:paraId="061AD950" w14:textId="77777777" w:rsidR="00440AD1" w:rsidRPr="003405D6" w:rsidRDefault="00440AD1" w:rsidP="00440AD1">
      <w:pPr>
        <w:pStyle w:val="ListParagraph"/>
        <w:rPr>
          <w:b/>
          <w:i/>
          <w:color w:val="000000" w:themeColor="text1"/>
        </w:rPr>
      </w:pPr>
    </w:p>
    <w:p w14:paraId="4A7D0A1E" w14:textId="68994A5F" w:rsidR="00440AD1" w:rsidRPr="003405D6" w:rsidRDefault="00A06AE6" w:rsidP="00440AD1">
      <w:pPr>
        <w:pStyle w:val="PitchBody"/>
        <w:numPr>
          <w:ilvl w:val="0"/>
          <w:numId w:val="32"/>
        </w:numPr>
        <w:spacing w:after="0"/>
        <w:ind w:left="284" w:hanging="284"/>
        <w:rPr>
          <w:b/>
          <w:i/>
          <w:color w:val="000000" w:themeColor="text1"/>
        </w:rPr>
      </w:pPr>
      <w:r>
        <w:rPr>
          <w:b/>
          <w:i/>
          <w:color w:val="000000" w:themeColor="text1"/>
        </w:rPr>
        <w:t>“</w:t>
      </w:r>
      <w:r w:rsidR="00697015" w:rsidRPr="003405D6">
        <w:rPr>
          <w:b/>
          <w:i/>
          <w:color w:val="000000" w:themeColor="text1"/>
        </w:rPr>
        <w:t>College Mission Statement</w:t>
      </w:r>
      <w:r>
        <w:rPr>
          <w:b/>
          <w:i/>
          <w:color w:val="000000" w:themeColor="text1"/>
        </w:rPr>
        <w:t>”</w:t>
      </w:r>
      <w:r w:rsidR="00440AD1" w:rsidRPr="003405D6">
        <w:rPr>
          <w:b/>
          <w:i/>
          <w:color w:val="000000" w:themeColor="text1"/>
        </w:rPr>
        <w:t xml:space="preserve"> </w:t>
      </w:r>
      <w:r w:rsidR="00697015" w:rsidRPr="003405D6">
        <w:rPr>
          <w:color w:val="000000" w:themeColor="text1"/>
        </w:rPr>
        <w:t xml:space="preserve">means the statement </w:t>
      </w:r>
      <w:r w:rsidR="00B7073A">
        <w:rPr>
          <w:color w:val="000000" w:themeColor="text1"/>
        </w:rPr>
        <w:t xml:space="preserve">set out </w:t>
      </w:r>
      <w:r w:rsidR="00697015" w:rsidRPr="003405D6">
        <w:rPr>
          <w:color w:val="000000" w:themeColor="text1"/>
        </w:rPr>
        <w:t xml:space="preserve">at </w:t>
      </w:r>
      <w:r w:rsidR="00697015" w:rsidRPr="003405D6">
        <w:rPr>
          <w:b/>
          <w:color w:val="000000" w:themeColor="text1"/>
        </w:rPr>
        <w:t>clause 3</w:t>
      </w:r>
      <w:r w:rsidR="00697015" w:rsidRPr="003405D6">
        <w:rPr>
          <w:color w:val="000000" w:themeColor="text1"/>
        </w:rPr>
        <w:t xml:space="preserve"> of</w:t>
      </w:r>
      <w:r w:rsidR="00BE7332" w:rsidRPr="003405D6">
        <w:rPr>
          <w:color w:val="000000" w:themeColor="text1"/>
        </w:rPr>
        <w:t xml:space="preserve"> </w:t>
      </w:r>
      <w:r w:rsidR="00697015" w:rsidRPr="003405D6">
        <w:rPr>
          <w:color w:val="000000" w:themeColor="text1"/>
        </w:rPr>
        <w:t>this Code or such other mission statement as may be</w:t>
      </w:r>
      <w:r w:rsidR="00BE7332" w:rsidRPr="003405D6">
        <w:rPr>
          <w:color w:val="000000" w:themeColor="text1"/>
        </w:rPr>
        <w:t xml:space="preserve"> </w:t>
      </w:r>
      <w:r w:rsidR="00697015" w:rsidRPr="003405D6">
        <w:rPr>
          <w:color w:val="000000" w:themeColor="text1"/>
        </w:rPr>
        <w:t xml:space="preserve">agreed by the Corporation from time to </w:t>
      </w:r>
      <w:proofErr w:type="gramStart"/>
      <w:r w:rsidR="00697015" w:rsidRPr="003405D6">
        <w:rPr>
          <w:color w:val="000000" w:themeColor="text1"/>
        </w:rPr>
        <w:t>time;</w:t>
      </w:r>
      <w:proofErr w:type="gramEnd"/>
    </w:p>
    <w:p w14:paraId="39FA0454" w14:textId="77777777" w:rsidR="00440AD1" w:rsidRPr="003405D6" w:rsidRDefault="00440AD1" w:rsidP="00440AD1">
      <w:pPr>
        <w:pStyle w:val="ListParagraph"/>
        <w:rPr>
          <w:b/>
          <w:i/>
          <w:color w:val="000000" w:themeColor="text1"/>
        </w:rPr>
      </w:pPr>
    </w:p>
    <w:p w14:paraId="787A584E" w14:textId="63167307" w:rsidR="00697015" w:rsidRPr="003405D6" w:rsidRDefault="00A06AE6" w:rsidP="00867595">
      <w:pPr>
        <w:pStyle w:val="PitchBody"/>
        <w:numPr>
          <w:ilvl w:val="0"/>
          <w:numId w:val="32"/>
        </w:numPr>
        <w:spacing w:after="0"/>
        <w:ind w:left="284" w:hanging="284"/>
        <w:rPr>
          <w:b/>
          <w:i/>
          <w:color w:val="000000" w:themeColor="text1"/>
        </w:rPr>
      </w:pPr>
      <w:r>
        <w:rPr>
          <w:b/>
          <w:i/>
          <w:color w:val="000000" w:themeColor="text1"/>
        </w:rPr>
        <w:t>“</w:t>
      </w:r>
      <w:r w:rsidR="00697015" w:rsidRPr="003405D6">
        <w:rPr>
          <w:b/>
          <w:i/>
          <w:color w:val="000000" w:themeColor="text1"/>
        </w:rPr>
        <w:t>College Core Values</w:t>
      </w:r>
      <w:r>
        <w:rPr>
          <w:b/>
          <w:i/>
          <w:color w:val="000000" w:themeColor="text1"/>
        </w:rPr>
        <w:t>”</w:t>
      </w:r>
      <w:r w:rsidR="00440AD1" w:rsidRPr="003405D6">
        <w:rPr>
          <w:b/>
          <w:i/>
          <w:color w:val="000000" w:themeColor="text1"/>
        </w:rPr>
        <w:t xml:space="preserve"> </w:t>
      </w:r>
      <w:r w:rsidR="00A47CDD" w:rsidRPr="003405D6">
        <w:rPr>
          <w:bCs/>
          <w:iCs/>
          <w:color w:val="000000" w:themeColor="text1"/>
        </w:rPr>
        <w:t xml:space="preserve">means </w:t>
      </w:r>
      <w:r w:rsidR="00697015" w:rsidRPr="003405D6">
        <w:rPr>
          <w:color w:val="000000" w:themeColor="text1"/>
        </w:rPr>
        <w:t xml:space="preserve">those Core Values set out at </w:t>
      </w:r>
      <w:r w:rsidR="00697015" w:rsidRPr="003405D6">
        <w:rPr>
          <w:b/>
          <w:color w:val="000000" w:themeColor="text1"/>
        </w:rPr>
        <w:t>clause 3</w:t>
      </w:r>
      <w:r w:rsidR="00697015" w:rsidRPr="003405D6">
        <w:rPr>
          <w:color w:val="000000" w:themeColor="text1"/>
        </w:rPr>
        <w:t xml:space="preserve"> of this Code or</w:t>
      </w:r>
      <w:r w:rsidR="00BE7332" w:rsidRPr="003405D6">
        <w:rPr>
          <w:color w:val="000000" w:themeColor="text1"/>
        </w:rPr>
        <w:t xml:space="preserve"> </w:t>
      </w:r>
      <w:r w:rsidR="00697015" w:rsidRPr="003405D6">
        <w:rPr>
          <w:color w:val="000000" w:themeColor="text1"/>
        </w:rPr>
        <w:t>such other core values as may be agreed by the</w:t>
      </w:r>
      <w:r w:rsidR="00BE7332" w:rsidRPr="003405D6">
        <w:rPr>
          <w:color w:val="000000" w:themeColor="text1"/>
        </w:rPr>
        <w:t xml:space="preserve"> </w:t>
      </w:r>
      <w:r w:rsidR="00697015" w:rsidRPr="003405D6">
        <w:rPr>
          <w:color w:val="000000" w:themeColor="text1"/>
        </w:rPr>
        <w:t>Corporation from time to time, for example in a Public</w:t>
      </w:r>
      <w:r w:rsidR="00BE7332" w:rsidRPr="003405D6">
        <w:rPr>
          <w:color w:val="000000" w:themeColor="text1"/>
        </w:rPr>
        <w:t xml:space="preserve"> </w:t>
      </w:r>
      <w:r w:rsidR="00A41A29" w:rsidRPr="003405D6">
        <w:rPr>
          <w:color w:val="000000" w:themeColor="text1"/>
        </w:rPr>
        <w:t xml:space="preserve">Value </w:t>
      </w:r>
      <w:proofErr w:type="gramStart"/>
      <w:r w:rsidR="00A41A29" w:rsidRPr="003405D6">
        <w:rPr>
          <w:color w:val="000000" w:themeColor="text1"/>
        </w:rPr>
        <w:t>Statement</w:t>
      </w:r>
      <w:r w:rsidR="00697015" w:rsidRPr="003405D6">
        <w:rPr>
          <w:color w:val="000000" w:themeColor="text1"/>
        </w:rPr>
        <w:t>;</w:t>
      </w:r>
      <w:proofErr w:type="gramEnd"/>
    </w:p>
    <w:p w14:paraId="0BACEE6F" w14:textId="77777777" w:rsidR="00440AD1" w:rsidRPr="003405D6" w:rsidRDefault="00440AD1" w:rsidP="00440AD1">
      <w:pPr>
        <w:pStyle w:val="ListParagraph"/>
        <w:rPr>
          <w:b/>
          <w:i/>
          <w:color w:val="000000" w:themeColor="text1"/>
        </w:rPr>
      </w:pPr>
    </w:p>
    <w:p w14:paraId="2CAE7102" w14:textId="7F418AB5" w:rsidR="00697015" w:rsidRPr="003405D6" w:rsidRDefault="00A06AE6" w:rsidP="00440AD1">
      <w:pPr>
        <w:pStyle w:val="PitchBody"/>
        <w:numPr>
          <w:ilvl w:val="0"/>
          <w:numId w:val="32"/>
        </w:numPr>
        <w:spacing w:after="0"/>
        <w:ind w:left="284" w:hanging="284"/>
        <w:rPr>
          <w:b/>
          <w:i/>
          <w:color w:val="000000" w:themeColor="text1"/>
        </w:rPr>
      </w:pPr>
      <w:r>
        <w:rPr>
          <w:b/>
          <w:i/>
          <w:color w:val="000000" w:themeColor="text1"/>
        </w:rPr>
        <w:t>“</w:t>
      </w:r>
      <w:r w:rsidR="00697015" w:rsidRPr="003405D6">
        <w:rPr>
          <w:b/>
          <w:i/>
          <w:color w:val="000000" w:themeColor="text1"/>
        </w:rPr>
        <w:t>Corporation</w:t>
      </w:r>
      <w:r>
        <w:rPr>
          <w:b/>
          <w:i/>
          <w:color w:val="000000" w:themeColor="text1"/>
        </w:rPr>
        <w:t>”</w:t>
      </w:r>
      <w:r w:rsidR="00440AD1" w:rsidRPr="003405D6">
        <w:rPr>
          <w:b/>
          <w:i/>
          <w:color w:val="000000" w:themeColor="text1"/>
        </w:rPr>
        <w:t xml:space="preserve"> </w:t>
      </w:r>
      <w:r w:rsidR="00A47CDD" w:rsidRPr="003405D6">
        <w:rPr>
          <w:bCs/>
          <w:iCs/>
          <w:color w:val="000000" w:themeColor="text1"/>
        </w:rPr>
        <w:t xml:space="preserve">means </w:t>
      </w:r>
      <w:r w:rsidR="00697015" w:rsidRPr="003405D6">
        <w:rPr>
          <w:color w:val="000000" w:themeColor="text1"/>
        </w:rPr>
        <w:t>the college corporation which was established</w:t>
      </w:r>
      <w:r w:rsidR="00BE7332" w:rsidRPr="003405D6">
        <w:rPr>
          <w:color w:val="000000" w:themeColor="text1"/>
        </w:rPr>
        <w:t xml:space="preserve"> </w:t>
      </w:r>
      <w:r w:rsidR="00697015" w:rsidRPr="003405D6">
        <w:rPr>
          <w:color w:val="000000" w:themeColor="text1"/>
        </w:rPr>
        <w:t>and designated by the Secretary of State for the purpose of</w:t>
      </w:r>
      <w:r w:rsidR="00BE7332" w:rsidRPr="003405D6">
        <w:rPr>
          <w:color w:val="000000" w:themeColor="text1"/>
        </w:rPr>
        <w:t xml:space="preserve"> </w:t>
      </w:r>
      <w:r w:rsidR="00697015" w:rsidRPr="003405D6">
        <w:rPr>
          <w:color w:val="000000" w:themeColor="text1"/>
        </w:rPr>
        <w:t xml:space="preserve">conducting the </w:t>
      </w:r>
      <w:proofErr w:type="gramStart"/>
      <w:r w:rsidR="00697015" w:rsidRPr="003405D6">
        <w:rPr>
          <w:color w:val="000000" w:themeColor="text1"/>
        </w:rPr>
        <w:t>College;</w:t>
      </w:r>
      <w:proofErr w:type="gramEnd"/>
    </w:p>
    <w:p w14:paraId="3642DFE1" w14:textId="77777777" w:rsidR="00440AD1" w:rsidRPr="003405D6" w:rsidRDefault="00440AD1" w:rsidP="00440AD1">
      <w:pPr>
        <w:pStyle w:val="ListParagraph"/>
        <w:rPr>
          <w:b/>
          <w:i/>
          <w:color w:val="000000" w:themeColor="text1"/>
        </w:rPr>
      </w:pPr>
    </w:p>
    <w:p w14:paraId="0C171FB6" w14:textId="35AE7813" w:rsidR="00697015" w:rsidRPr="003405D6" w:rsidRDefault="00A06AE6" w:rsidP="00440AD1">
      <w:pPr>
        <w:pStyle w:val="PitchBody"/>
        <w:numPr>
          <w:ilvl w:val="0"/>
          <w:numId w:val="32"/>
        </w:numPr>
        <w:spacing w:after="0"/>
        <w:ind w:left="284" w:hanging="284"/>
        <w:rPr>
          <w:b/>
          <w:i/>
          <w:color w:val="000000" w:themeColor="text1"/>
        </w:rPr>
      </w:pPr>
      <w:r>
        <w:rPr>
          <w:b/>
          <w:i/>
          <w:color w:val="000000" w:themeColor="text1"/>
        </w:rPr>
        <w:t>“</w:t>
      </w:r>
      <w:r w:rsidR="00697015" w:rsidRPr="003405D6">
        <w:rPr>
          <w:b/>
          <w:i/>
          <w:color w:val="000000" w:themeColor="text1"/>
        </w:rPr>
        <w:t>Corporation Member</w:t>
      </w:r>
      <w:r>
        <w:rPr>
          <w:b/>
          <w:i/>
          <w:color w:val="000000" w:themeColor="text1"/>
        </w:rPr>
        <w:t>”</w:t>
      </w:r>
      <w:r w:rsidR="00697015" w:rsidRPr="003405D6">
        <w:rPr>
          <w:b/>
          <w:i/>
          <w:color w:val="000000" w:themeColor="text1"/>
        </w:rPr>
        <w:t xml:space="preserve">, </w:t>
      </w:r>
      <w:r>
        <w:rPr>
          <w:b/>
          <w:i/>
          <w:color w:val="000000" w:themeColor="text1"/>
        </w:rPr>
        <w:t>“</w:t>
      </w:r>
      <w:r w:rsidR="00697015" w:rsidRPr="003405D6">
        <w:rPr>
          <w:b/>
          <w:i/>
          <w:color w:val="000000" w:themeColor="text1"/>
        </w:rPr>
        <w:t>Chair</w:t>
      </w:r>
      <w:r>
        <w:rPr>
          <w:b/>
          <w:i/>
          <w:color w:val="000000" w:themeColor="text1"/>
        </w:rPr>
        <w:t>”</w:t>
      </w:r>
      <w:r w:rsidR="00697015" w:rsidRPr="003405D6">
        <w:rPr>
          <w:b/>
          <w:i/>
          <w:color w:val="000000" w:themeColor="text1"/>
        </w:rPr>
        <w:t xml:space="preserve">, </w:t>
      </w:r>
      <w:r>
        <w:rPr>
          <w:b/>
          <w:i/>
          <w:color w:val="000000" w:themeColor="text1"/>
        </w:rPr>
        <w:t>“</w:t>
      </w:r>
      <w:r w:rsidR="00697015" w:rsidRPr="003405D6">
        <w:rPr>
          <w:b/>
          <w:i/>
          <w:color w:val="000000" w:themeColor="text1"/>
        </w:rPr>
        <w:t>Principal</w:t>
      </w:r>
      <w:r>
        <w:rPr>
          <w:b/>
          <w:i/>
          <w:color w:val="000000" w:themeColor="text1"/>
        </w:rPr>
        <w:t>”</w:t>
      </w:r>
      <w:r w:rsidR="00697015" w:rsidRPr="003405D6">
        <w:rPr>
          <w:b/>
          <w:i/>
          <w:color w:val="000000" w:themeColor="text1"/>
        </w:rPr>
        <w:t xml:space="preserve"> and </w:t>
      </w:r>
      <w:r>
        <w:rPr>
          <w:b/>
          <w:i/>
          <w:color w:val="000000" w:themeColor="text1"/>
        </w:rPr>
        <w:t>“</w:t>
      </w:r>
      <w:r w:rsidR="003E5551" w:rsidRPr="003405D6">
        <w:rPr>
          <w:b/>
          <w:i/>
          <w:color w:val="000000" w:themeColor="text1"/>
        </w:rPr>
        <w:t>Governance Professional</w:t>
      </w:r>
      <w:r>
        <w:rPr>
          <w:b/>
          <w:i/>
          <w:color w:val="000000" w:themeColor="text1"/>
        </w:rPr>
        <w:t>”</w:t>
      </w:r>
      <w:r w:rsidR="00440AD1" w:rsidRPr="003405D6">
        <w:rPr>
          <w:b/>
          <w:i/>
          <w:color w:val="000000" w:themeColor="text1"/>
        </w:rPr>
        <w:t xml:space="preserve"> </w:t>
      </w:r>
      <w:r w:rsidR="00697015" w:rsidRPr="003405D6">
        <w:rPr>
          <w:color w:val="000000" w:themeColor="text1"/>
        </w:rPr>
        <w:t>mean respectively the Member of the Corporation of the</w:t>
      </w:r>
      <w:r w:rsidR="00BE7332" w:rsidRPr="003405D6">
        <w:rPr>
          <w:color w:val="000000" w:themeColor="text1"/>
        </w:rPr>
        <w:t xml:space="preserve"> </w:t>
      </w:r>
      <w:r w:rsidR="00697015" w:rsidRPr="003405D6">
        <w:rPr>
          <w:color w:val="000000" w:themeColor="text1"/>
        </w:rPr>
        <w:t>College</w:t>
      </w:r>
      <w:r w:rsidR="00B7073A">
        <w:rPr>
          <w:color w:val="000000" w:themeColor="text1"/>
        </w:rPr>
        <w:t xml:space="preserve"> Group</w:t>
      </w:r>
      <w:r w:rsidR="00697015" w:rsidRPr="003405D6">
        <w:rPr>
          <w:color w:val="000000" w:themeColor="text1"/>
        </w:rPr>
        <w:t>, the Chair of the Corporation, the Principal/Chief</w:t>
      </w:r>
      <w:r w:rsidR="00BE7332" w:rsidRPr="003405D6">
        <w:rPr>
          <w:color w:val="000000" w:themeColor="text1"/>
        </w:rPr>
        <w:t xml:space="preserve"> </w:t>
      </w:r>
      <w:r w:rsidR="00697015" w:rsidRPr="003405D6">
        <w:rPr>
          <w:color w:val="000000" w:themeColor="text1"/>
        </w:rPr>
        <w:t xml:space="preserve">Executive of the College </w:t>
      </w:r>
      <w:r w:rsidR="00B7073A">
        <w:rPr>
          <w:color w:val="000000" w:themeColor="text1"/>
        </w:rPr>
        <w:t xml:space="preserve">Group </w:t>
      </w:r>
      <w:r w:rsidR="00697015" w:rsidRPr="003405D6">
        <w:rPr>
          <w:color w:val="000000" w:themeColor="text1"/>
        </w:rPr>
        <w:t xml:space="preserve">and the </w:t>
      </w:r>
      <w:r w:rsidR="003E5551" w:rsidRPr="003405D6">
        <w:rPr>
          <w:color w:val="000000" w:themeColor="text1"/>
        </w:rPr>
        <w:t>Governance Professional</w:t>
      </w:r>
      <w:r w:rsidR="00697015" w:rsidRPr="003405D6">
        <w:rPr>
          <w:color w:val="000000" w:themeColor="text1"/>
        </w:rPr>
        <w:t xml:space="preserve"> of the </w:t>
      </w:r>
      <w:proofErr w:type="gramStart"/>
      <w:r w:rsidR="00697015" w:rsidRPr="003405D6">
        <w:rPr>
          <w:color w:val="000000" w:themeColor="text1"/>
        </w:rPr>
        <w:t>Corporation;</w:t>
      </w:r>
      <w:proofErr w:type="gramEnd"/>
    </w:p>
    <w:p w14:paraId="5B59EA1A" w14:textId="77777777" w:rsidR="00440AD1" w:rsidRPr="003405D6" w:rsidRDefault="00440AD1" w:rsidP="00440AD1">
      <w:pPr>
        <w:pStyle w:val="ListParagraph"/>
        <w:rPr>
          <w:b/>
          <w:i/>
          <w:color w:val="000000" w:themeColor="text1"/>
        </w:rPr>
      </w:pPr>
    </w:p>
    <w:p w14:paraId="17B50FE3" w14:textId="75A59B20" w:rsidR="00697015" w:rsidRPr="003405D6" w:rsidRDefault="00A06AE6" w:rsidP="00440AD1">
      <w:pPr>
        <w:pStyle w:val="PitchBody"/>
        <w:numPr>
          <w:ilvl w:val="0"/>
          <w:numId w:val="32"/>
        </w:numPr>
        <w:spacing w:after="0"/>
        <w:ind w:left="284" w:hanging="284"/>
        <w:rPr>
          <w:b/>
          <w:i/>
          <w:color w:val="000000" w:themeColor="text1"/>
        </w:rPr>
      </w:pPr>
      <w:r>
        <w:rPr>
          <w:b/>
          <w:i/>
          <w:color w:val="000000" w:themeColor="text1"/>
        </w:rPr>
        <w:t>“</w:t>
      </w:r>
      <w:r w:rsidR="00697015" w:rsidRPr="003405D6">
        <w:rPr>
          <w:b/>
          <w:i/>
          <w:color w:val="000000" w:themeColor="text1"/>
        </w:rPr>
        <w:t>DfE</w:t>
      </w:r>
      <w:r>
        <w:rPr>
          <w:b/>
          <w:i/>
          <w:color w:val="000000" w:themeColor="text1"/>
        </w:rPr>
        <w:t>”</w:t>
      </w:r>
      <w:r w:rsidR="00440AD1" w:rsidRPr="003405D6">
        <w:rPr>
          <w:b/>
          <w:i/>
          <w:color w:val="000000" w:themeColor="text1"/>
        </w:rPr>
        <w:t xml:space="preserve"> </w:t>
      </w:r>
      <w:r w:rsidR="00A47CDD" w:rsidRPr="003405D6">
        <w:rPr>
          <w:bCs/>
          <w:iCs/>
          <w:color w:val="000000" w:themeColor="text1"/>
        </w:rPr>
        <w:t xml:space="preserve">means </w:t>
      </w:r>
      <w:r w:rsidR="00697015" w:rsidRPr="003405D6">
        <w:rPr>
          <w:color w:val="000000" w:themeColor="text1"/>
        </w:rPr>
        <w:t xml:space="preserve">the Department for </w:t>
      </w:r>
      <w:proofErr w:type="gramStart"/>
      <w:r w:rsidR="00697015" w:rsidRPr="003405D6">
        <w:rPr>
          <w:color w:val="000000" w:themeColor="text1"/>
        </w:rPr>
        <w:t>Education;</w:t>
      </w:r>
      <w:proofErr w:type="gramEnd"/>
    </w:p>
    <w:p w14:paraId="2B5A2AFF" w14:textId="77777777" w:rsidR="00440AD1" w:rsidRPr="004C6E9F" w:rsidRDefault="00440AD1" w:rsidP="004C6E9F">
      <w:pPr>
        <w:rPr>
          <w:b/>
          <w:i/>
          <w:color w:val="000000" w:themeColor="text1"/>
        </w:rPr>
      </w:pPr>
    </w:p>
    <w:p w14:paraId="4E21E651" w14:textId="114D0F66" w:rsidR="00697015" w:rsidRPr="003405D6" w:rsidRDefault="00C64C67" w:rsidP="00440AD1">
      <w:pPr>
        <w:pStyle w:val="PitchBody"/>
        <w:numPr>
          <w:ilvl w:val="0"/>
          <w:numId w:val="32"/>
        </w:numPr>
        <w:spacing w:after="0"/>
        <w:ind w:left="284" w:hanging="284"/>
        <w:rPr>
          <w:b/>
          <w:i/>
          <w:color w:val="000000" w:themeColor="text1"/>
        </w:rPr>
      </w:pPr>
      <w:r w:rsidRPr="003405D6">
        <w:rPr>
          <w:b/>
          <w:i/>
          <w:color w:val="000000" w:themeColor="text1"/>
        </w:rPr>
        <w:t xml:space="preserve"> </w:t>
      </w:r>
      <w:r w:rsidR="00A06AE6">
        <w:rPr>
          <w:b/>
          <w:i/>
          <w:color w:val="000000" w:themeColor="text1"/>
        </w:rPr>
        <w:t>“</w:t>
      </w:r>
      <w:r w:rsidR="00697015" w:rsidRPr="003405D6">
        <w:rPr>
          <w:b/>
          <w:i/>
          <w:color w:val="000000" w:themeColor="text1"/>
        </w:rPr>
        <w:t>Secretary of State</w:t>
      </w:r>
      <w:r w:rsidR="00A06AE6">
        <w:rPr>
          <w:b/>
          <w:i/>
          <w:color w:val="000000" w:themeColor="text1"/>
        </w:rPr>
        <w:t>”</w:t>
      </w:r>
      <w:r w:rsidR="00440AD1" w:rsidRPr="003405D6">
        <w:rPr>
          <w:b/>
          <w:i/>
          <w:color w:val="000000" w:themeColor="text1"/>
        </w:rPr>
        <w:t xml:space="preserve"> </w:t>
      </w:r>
      <w:r w:rsidR="00A47CDD" w:rsidRPr="003405D6">
        <w:rPr>
          <w:color w:val="000000" w:themeColor="text1"/>
        </w:rPr>
        <w:t>means t</w:t>
      </w:r>
      <w:r w:rsidR="00697015" w:rsidRPr="003405D6">
        <w:rPr>
          <w:color w:val="000000" w:themeColor="text1"/>
        </w:rPr>
        <w:t xml:space="preserve">he Secretary of State for </w:t>
      </w:r>
      <w:proofErr w:type="gramStart"/>
      <w:r w:rsidR="00697015" w:rsidRPr="003405D6">
        <w:rPr>
          <w:color w:val="000000" w:themeColor="text1"/>
        </w:rPr>
        <w:t>Education</w:t>
      </w:r>
      <w:r w:rsidR="00A47CDD" w:rsidRPr="003405D6">
        <w:rPr>
          <w:color w:val="000000" w:themeColor="text1"/>
        </w:rPr>
        <w:t>;</w:t>
      </w:r>
      <w:proofErr w:type="gramEnd"/>
    </w:p>
    <w:p w14:paraId="557BAF6D" w14:textId="77777777" w:rsidR="00A47CDD" w:rsidRPr="003405D6" w:rsidRDefault="00A47CDD" w:rsidP="00A47CDD">
      <w:pPr>
        <w:pStyle w:val="ListParagraph"/>
        <w:rPr>
          <w:b/>
          <w:i/>
          <w:color w:val="000000" w:themeColor="text1"/>
        </w:rPr>
      </w:pPr>
    </w:p>
    <w:p w14:paraId="7A9F89F0" w14:textId="1AFC2AAF" w:rsidR="00A47CDD" w:rsidRPr="003405D6" w:rsidRDefault="00A06AE6" w:rsidP="00440AD1">
      <w:pPr>
        <w:pStyle w:val="PitchBody"/>
        <w:numPr>
          <w:ilvl w:val="0"/>
          <w:numId w:val="32"/>
        </w:numPr>
        <w:spacing w:after="0"/>
        <w:ind w:left="284" w:hanging="284"/>
        <w:rPr>
          <w:bCs/>
          <w:iCs/>
          <w:color w:val="000000" w:themeColor="text1"/>
        </w:rPr>
      </w:pPr>
      <w:bookmarkStart w:id="9" w:name="_Hlk143526633"/>
      <w:r>
        <w:rPr>
          <w:b/>
          <w:i/>
          <w:color w:val="000000" w:themeColor="text1"/>
        </w:rPr>
        <w:t>“</w:t>
      </w:r>
      <w:r w:rsidR="00A47CDD" w:rsidRPr="003405D6">
        <w:rPr>
          <w:b/>
          <w:i/>
          <w:color w:val="000000" w:themeColor="text1"/>
        </w:rPr>
        <w:t>Standing Orders</w:t>
      </w:r>
      <w:r>
        <w:rPr>
          <w:b/>
          <w:i/>
          <w:color w:val="000000" w:themeColor="text1"/>
        </w:rPr>
        <w:t>”</w:t>
      </w:r>
      <w:r w:rsidR="00A47CDD" w:rsidRPr="003405D6">
        <w:rPr>
          <w:b/>
          <w:i/>
          <w:color w:val="000000" w:themeColor="text1"/>
        </w:rPr>
        <w:t xml:space="preserve"> </w:t>
      </w:r>
      <w:r w:rsidR="00A47CDD" w:rsidRPr="003405D6">
        <w:rPr>
          <w:bCs/>
          <w:iCs/>
          <w:color w:val="000000" w:themeColor="text1"/>
        </w:rPr>
        <w:t>mean</w:t>
      </w:r>
      <w:r w:rsidR="00A50CB8">
        <w:rPr>
          <w:bCs/>
          <w:iCs/>
          <w:color w:val="000000" w:themeColor="text1"/>
        </w:rPr>
        <w:t>s</w:t>
      </w:r>
      <w:r w:rsidR="00A47CDD" w:rsidRPr="003405D6">
        <w:rPr>
          <w:bCs/>
          <w:iCs/>
          <w:color w:val="000000" w:themeColor="text1"/>
        </w:rPr>
        <w:t xml:space="preserve"> an</w:t>
      </w:r>
      <w:r w:rsidR="00A50CB8">
        <w:rPr>
          <w:bCs/>
          <w:iCs/>
          <w:color w:val="000000" w:themeColor="text1"/>
        </w:rPr>
        <w:t>y</w:t>
      </w:r>
      <w:r w:rsidR="00A47CDD" w:rsidRPr="003405D6">
        <w:rPr>
          <w:bCs/>
          <w:iCs/>
          <w:color w:val="000000" w:themeColor="text1"/>
        </w:rPr>
        <w:t xml:space="preserve"> standing orders created by the Corporation from time to time.</w:t>
      </w:r>
    </w:p>
    <w:bookmarkEnd w:id="9"/>
    <w:p w14:paraId="250C24F9" w14:textId="77777777" w:rsidR="00440AD1" w:rsidRPr="003405D6" w:rsidRDefault="00440AD1" w:rsidP="00440AD1">
      <w:pPr>
        <w:pStyle w:val="PitchBody"/>
        <w:spacing w:after="0"/>
        <w:rPr>
          <w:b/>
          <w:i/>
          <w:color w:val="000000" w:themeColor="text1"/>
        </w:rPr>
      </w:pPr>
    </w:p>
    <w:p w14:paraId="058D935C" w14:textId="43BF2CF6" w:rsidR="00697015" w:rsidRPr="003405D6" w:rsidRDefault="00697015" w:rsidP="00882076">
      <w:pPr>
        <w:pStyle w:val="Level2"/>
      </w:pPr>
      <w:r w:rsidRPr="003405D6">
        <w:t>All other definitions have the same meanings as</w:t>
      </w:r>
      <w:r w:rsidR="00BE7332" w:rsidRPr="003405D6">
        <w:t xml:space="preserve"> </w:t>
      </w:r>
      <w:r w:rsidRPr="003405D6">
        <w:t>given in the College</w:t>
      </w:r>
      <w:r w:rsidR="00A06AE6">
        <w:t>’</w:t>
      </w:r>
      <w:r w:rsidRPr="003405D6">
        <w:t>s Instrument and Articles of</w:t>
      </w:r>
      <w:r w:rsidR="00BE7332" w:rsidRPr="003405D6">
        <w:t xml:space="preserve"> </w:t>
      </w:r>
      <w:r w:rsidRPr="003405D6">
        <w:lastRenderedPageBreak/>
        <w:t>Government</w:t>
      </w:r>
      <w:r w:rsidR="00EA13A0">
        <w:t>.</w:t>
      </w:r>
      <w:r w:rsidRPr="003405D6">
        <w:t xml:space="preserve"> </w:t>
      </w:r>
      <w:r w:rsidR="00EA13A0">
        <w:t>W</w:t>
      </w:r>
      <w:r w:rsidRPr="003405D6">
        <w:t>ords importing one gender</w:t>
      </w:r>
      <w:r w:rsidR="00BE7332" w:rsidRPr="003405D6">
        <w:t xml:space="preserve"> </w:t>
      </w:r>
      <w:r w:rsidR="00B44391">
        <w:t xml:space="preserve">should be taken to </w:t>
      </w:r>
      <w:r w:rsidRPr="003405D6">
        <w:t>import any gender.</w:t>
      </w:r>
    </w:p>
    <w:p w14:paraId="235AF369" w14:textId="73E4D895" w:rsidR="00697015" w:rsidRPr="00867595" w:rsidRDefault="00697015" w:rsidP="00867595">
      <w:pPr>
        <w:pStyle w:val="Level1"/>
        <w:keepNext/>
      </w:pPr>
      <w:r w:rsidRPr="003405D6">
        <w:rPr>
          <w:rStyle w:val="Level1asHeadingtext"/>
        </w:rPr>
        <w:t>AIMS AND VALUES</w:t>
      </w:r>
      <w:bookmarkStart w:id="10" w:name="_NN37"/>
      <w:bookmarkEnd w:id="10"/>
      <w:r w:rsidR="00867595" w:rsidRPr="00867595">
        <w:fldChar w:fldCharType="begin"/>
      </w:r>
      <w:r w:rsidR="00867595" w:rsidRPr="00867595">
        <w:instrText xml:space="preserve"> TC "</w:instrText>
      </w:r>
      <w:r w:rsidR="00867595" w:rsidRPr="00867595">
        <w:fldChar w:fldCharType="begin"/>
      </w:r>
      <w:r w:rsidR="00867595" w:rsidRPr="00867595">
        <w:instrText xml:space="preserve"> REF _NN37\r \h </w:instrText>
      </w:r>
      <w:r w:rsidR="00867595" w:rsidRPr="00867595">
        <w:fldChar w:fldCharType="separate"/>
      </w:r>
      <w:bookmarkStart w:id="11" w:name="_Toc144281562"/>
      <w:r w:rsidR="008D4967">
        <w:rPr>
          <w:rFonts w:hint="eastAsia"/>
          <w:cs/>
        </w:rPr>
        <w:instrText>‎</w:instrText>
      </w:r>
      <w:r w:rsidR="008D4967">
        <w:instrText>3</w:instrText>
      </w:r>
      <w:r w:rsidR="00867595" w:rsidRPr="00867595">
        <w:fldChar w:fldCharType="end"/>
      </w:r>
      <w:r w:rsidR="00867595" w:rsidRPr="00867595">
        <w:tab/>
        <w:instrText>AIMS AND VALUES</w:instrText>
      </w:r>
      <w:bookmarkEnd w:id="11"/>
      <w:r w:rsidR="00867595" w:rsidRPr="00867595">
        <w:instrText xml:space="preserve">" \l 1 </w:instrText>
      </w:r>
      <w:r w:rsidR="00867595" w:rsidRPr="00867595">
        <w:fldChar w:fldCharType="end"/>
      </w:r>
    </w:p>
    <w:p w14:paraId="1E814984" w14:textId="0FE06497" w:rsidR="006F4A65" w:rsidRDefault="006F4A65" w:rsidP="00882076">
      <w:pPr>
        <w:pStyle w:val="Level2"/>
      </w:pPr>
      <w:r>
        <w:t xml:space="preserve">The Vision of </w:t>
      </w:r>
      <w:r w:rsidR="009E2B88">
        <w:t>East Lancashire Learning</w:t>
      </w:r>
      <w:r>
        <w:t xml:space="preserve"> </w:t>
      </w:r>
      <w:r w:rsidR="00B7073A">
        <w:t xml:space="preserve">Group </w:t>
      </w:r>
      <w:r>
        <w:t>is:</w:t>
      </w:r>
    </w:p>
    <w:p w14:paraId="534A7814" w14:textId="77777777" w:rsidR="006F4A65" w:rsidRPr="006F4A65" w:rsidRDefault="006F4A65" w:rsidP="00882076">
      <w:pPr>
        <w:pStyle w:val="Level2"/>
        <w:rPr>
          <w:b/>
          <w:bCs/>
          <w:i/>
          <w:iCs/>
        </w:rPr>
      </w:pPr>
      <w:r w:rsidRPr="006F4A65">
        <w:rPr>
          <w:b/>
          <w:bCs/>
          <w:i/>
          <w:iCs/>
        </w:rPr>
        <w:t>To build stronger communities and create high quality routes into high-value Professional and Technical careers for all our learners.</w:t>
      </w:r>
    </w:p>
    <w:p w14:paraId="39431282" w14:textId="77777777" w:rsidR="006F4A65" w:rsidRDefault="006F4A65" w:rsidP="00882076">
      <w:pPr>
        <w:pStyle w:val="Level2"/>
      </w:pPr>
      <w:r>
        <w:t>Our Values are:</w:t>
      </w:r>
    </w:p>
    <w:p w14:paraId="7338C574" w14:textId="5D9D7FAB" w:rsidR="00697015" w:rsidRDefault="006F4A65" w:rsidP="006F4A65">
      <w:pPr>
        <w:pStyle w:val="Level2"/>
        <w:numPr>
          <w:ilvl w:val="0"/>
          <w:numId w:val="43"/>
        </w:numPr>
      </w:pPr>
      <w:r>
        <w:t>We never stop at good enough</w:t>
      </w:r>
    </w:p>
    <w:p w14:paraId="37F78ABF" w14:textId="4074EAE2" w:rsidR="006F4A65" w:rsidRDefault="006F4A65" w:rsidP="006F4A65">
      <w:pPr>
        <w:pStyle w:val="Level2"/>
        <w:numPr>
          <w:ilvl w:val="0"/>
          <w:numId w:val="43"/>
        </w:numPr>
      </w:pPr>
      <w:r>
        <w:t>We own it!</w:t>
      </w:r>
    </w:p>
    <w:p w14:paraId="6A79FFE5" w14:textId="427EE927" w:rsidR="006F4A65" w:rsidRDefault="006F4A65" w:rsidP="006F4A65">
      <w:pPr>
        <w:pStyle w:val="Level2"/>
        <w:numPr>
          <w:ilvl w:val="0"/>
          <w:numId w:val="43"/>
        </w:numPr>
      </w:pPr>
      <w:r>
        <w:t>We push with love</w:t>
      </w:r>
    </w:p>
    <w:p w14:paraId="76A5B11E" w14:textId="717A5110" w:rsidR="006F4A65" w:rsidRPr="003405D6" w:rsidRDefault="006F4A65" w:rsidP="006F4A65">
      <w:pPr>
        <w:pStyle w:val="Level2"/>
        <w:numPr>
          <w:ilvl w:val="0"/>
          <w:numId w:val="43"/>
        </w:numPr>
      </w:pPr>
      <w:r>
        <w:t>We get stuck in</w:t>
      </w:r>
    </w:p>
    <w:p w14:paraId="52463910" w14:textId="461200BC" w:rsidR="00697015" w:rsidRPr="003405D6" w:rsidRDefault="00697015" w:rsidP="00882076">
      <w:pPr>
        <w:pStyle w:val="Level2"/>
      </w:pPr>
      <w:bookmarkStart w:id="12" w:name="_Hlk143529200"/>
      <w:r w:rsidRPr="003405D6">
        <w:t xml:space="preserve">The </w:t>
      </w:r>
      <w:r w:rsidR="00B7073A">
        <w:t xml:space="preserve">Group’s </w:t>
      </w:r>
      <w:r w:rsidR="006F4A65">
        <w:t>Vision and Values</w:t>
      </w:r>
      <w:r w:rsidRPr="003405D6">
        <w:t>, together with the</w:t>
      </w:r>
      <w:r w:rsidR="00762324" w:rsidRPr="003405D6">
        <w:t xml:space="preserve"> </w:t>
      </w:r>
      <w:r w:rsidRPr="003405D6">
        <w:t xml:space="preserve">corporate objectives of the </w:t>
      </w:r>
      <w:r w:rsidR="006F4A65">
        <w:t>Group</w:t>
      </w:r>
      <w:r w:rsidRPr="003405D6">
        <w:t xml:space="preserve"> agreed by the</w:t>
      </w:r>
      <w:r w:rsidR="00762324" w:rsidRPr="003405D6">
        <w:t xml:space="preserve"> </w:t>
      </w:r>
      <w:r w:rsidRPr="003405D6">
        <w:t>Corporation from time to time</w:t>
      </w:r>
      <w:r w:rsidR="00191DB2" w:rsidRPr="003405D6">
        <w:t xml:space="preserve"> and </w:t>
      </w:r>
      <w:r w:rsidR="00BD27B9" w:rsidRPr="003405D6">
        <w:t xml:space="preserve">including those </w:t>
      </w:r>
      <w:r w:rsidR="00191DB2" w:rsidRPr="003405D6">
        <w:t>set out in its</w:t>
      </w:r>
      <w:r w:rsidR="00BD27B9" w:rsidRPr="003405D6">
        <w:t xml:space="preserve"> Accountability Statement</w:t>
      </w:r>
      <w:r w:rsidRPr="003405D6">
        <w:t>, seek to</w:t>
      </w:r>
      <w:r w:rsidR="00762324" w:rsidRPr="003405D6">
        <w:t xml:space="preserve"> </w:t>
      </w:r>
      <w:r w:rsidRPr="003405D6">
        <w:t xml:space="preserve">encapsulate the core </w:t>
      </w:r>
      <w:r w:rsidR="00650E68" w:rsidRPr="003405D6">
        <w:t>purposes,</w:t>
      </w:r>
      <w:r w:rsidRPr="003405D6">
        <w:t xml:space="preserve"> and aims of the</w:t>
      </w:r>
      <w:r w:rsidR="00762324" w:rsidRPr="003405D6">
        <w:t xml:space="preserve"> </w:t>
      </w:r>
      <w:r w:rsidR="006F4A65">
        <w:t>Group</w:t>
      </w:r>
      <w:r w:rsidRPr="003405D6">
        <w:t xml:space="preserve">. </w:t>
      </w:r>
      <w:r w:rsidR="00D9577F" w:rsidRPr="003405D6">
        <w:t xml:space="preserve"> </w:t>
      </w:r>
      <w:proofErr w:type="gramStart"/>
      <w:r w:rsidRPr="003405D6">
        <w:t>Corporation Members,</w:t>
      </w:r>
      <w:proofErr w:type="gramEnd"/>
      <w:r w:rsidRPr="003405D6">
        <w:t xml:space="preserve"> should have due</w:t>
      </w:r>
      <w:r w:rsidR="00762324" w:rsidRPr="003405D6">
        <w:t xml:space="preserve"> </w:t>
      </w:r>
      <w:r w:rsidRPr="003405D6">
        <w:t>regard to these purposes and aims when conducting the business of</w:t>
      </w:r>
      <w:r w:rsidR="00762324" w:rsidRPr="003405D6">
        <w:t xml:space="preserve"> </w:t>
      </w:r>
      <w:r w:rsidRPr="003405D6">
        <w:t>the Corporation and considering the activities</w:t>
      </w:r>
      <w:r w:rsidR="00762324" w:rsidRPr="003405D6">
        <w:t xml:space="preserve"> </w:t>
      </w:r>
      <w:r w:rsidRPr="003405D6">
        <w:t xml:space="preserve">and proposed activities of the </w:t>
      </w:r>
      <w:r w:rsidR="006F4A65">
        <w:t>Group</w:t>
      </w:r>
      <w:r w:rsidRPr="003405D6">
        <w:t>.</w:t>
      </w:r>
    </w:p>
    <w:bookmarkEnd w:id="12"/>
    <w:p w14:paraId="6B080CDA" w14:textId="63F0F1DE" w:rsidR="00697015" w:rsidRPr="003405D6" w:rsidRDefault="00697015" w:rsidP="00882076">
      <w:pPr>
        <w:pStyle w:val="Level2"/>
      </w:pPr>
      <w:r w:rsidRPr="003405D6">
        <w:t>The Corporation recognises its obligations to all</w:t>
      </w:r>
      <w:r w:rsidR="00762324" w:rsidRPr="003405D6">
        <w:t xml:space="preserve"> </w:t>
      </w:r>
      <w:r w:rsidRPr="003405D6">
        <w:t xml:space="preserve">those with whom it and/or the </w:t>
      </w:r>
      <w:r w:rsidR="006F4A65">
        <w:t>Group</w:t>
      </w:r>
      <w:r w:rsidRPr="003405D6">
        <w:t xml:space="preserve"> have</w:t>
      </w:r>
      <w:r w:rsidR="00762324" w:rsidRPr="003405D6">
        <w:t xml:space="preserve"> </w:t>
      </w:r>
      <w:r w:rsidRPr="003405D6">
        <w:t>dealings, including students, employees,</w:t>
      </w:r>
      <w:r w:rsidR="00762324" w:rsidRPr="003405D6">
        <w:t xml:space="preserve"> </w:t>
      </w:r>
      <w:r w:rsidRPr="003405D6">
        <w:t>suppliers, other educational institutions</w:t>
      </w:r>
      <w:r w:rsidR="00650E68">
        <w:t>,</w:t>
      </w:r>
      <w:r w:rsidRPr="003405D6">
        <w:t xml:space="preserve"> and the</w:t>
      </w:r>
      <w:r w:rsidR="00762324" w:rsidRPr="003405D6">
        <w:t xml:space="preserve"> </w:t>
      </w:r>
      <w:r w:rsidRPr="003405D6">
        <w:t xml:space="preserve">wider community. </w:t>
      </w:r>
      <w:r w:rsidR="002E0B94" w:rsidRPr="003405D6">
        <w:t xml:space="preserve"> </w:t>
      </w:r>
      <w:r w:rsidRPr="003405D6">
        <w:t>In particular, the Corporation</w:t>
      </w:r>
      <w:r w:rsidR="00762324" w:rsidRPr="003405D6">
        <w:t xml:space="preserve"> </w:t>
      </w:r>
      <w:r w:rsidRPr="003405D6">
        <w:t>is committed to:</w:t>
      </w:r>
    </w:p>
    <w:p w14:paraId="2EE1F292" w14:textId="77777777" w:rsidR="00697015" w:rsidRPr="003405D6" w:rsidRDefault="00697015" w:rsidP="00D9577F">
      <w:pPr>
        <w:pStyle w:val="Level3"/>
        <w:numPr>
          <w:ilvl w:val="0"/>
          <w:numId w:val="33"/>
        </w:numPr>
        <w:ind w:left="284" w:hanging="284"/>
      </w:pPr>
      <w:r w:rsidRPr="003405D6">
        <w:t>having close regard to the voice of the</w:t>
      </w:r>
      <w:r w:rsidR="00762324" w:rsidRPr="003405D6">
        <w:t xml:space="preserve"> </w:t>
      </w:r>
      <w:proofErr w:type="gramStart"/>
      <w:r w:rsidRPr="003405D6">
        <w:t>learner;</w:t>
      </w:r>
      <w:proofErr w:type="gramEnd"/>
    </w:p>
    <w:p w14:paraId="47688C3A" w14:textId="63C971A8" w:rsidR="00762324" w:rsidRPr="003405D6" w:rsidRDefault="00697015" w:rsidP="00A2677A">
      <w:pPr>
        <w:pStyle w:val="Level3"/>
        <w:numPr>
          <w:ilvl w:val="0"/>
          <w:numId w:val="33"/>
        </w:numPr>
        <w:ind w:left="284" w:hanging="284"/>
      </w:pPr>
      <w:r w:rsidRPr="003405D6">
        <w:t>combating any discrimination within the</w:t>
      </w:r>
      <w:r w:rsidR="00762324" w:rsidRPr="003405D6">
        <w:t xml:space="preserve"> </w:t>
      </w:r>
      <w:r w:rsidR="006F4A65">
        <w:t>Group</w:t>
      </w:r>
      <w:r w:rsidRPr="003405D6">
        <w:t xml:space="preserve"> on the grounds of the</w:t>
      </w:r>
      <w:r w:rsidR="00762324" w:rsidRPr="003405D6">
        <w:t xml:space="preserve"> </w:t>
      </w:r>
      <w:r w:rsidRPr="003405D6">
        <w:t>characteristics protected by the Equality</w:t>
      </w:r>
      <w:r w:rsidR="00762324" w:rsidRPr="003405D6">
        <w:t xml:space="preserve"> </w:t>
      </w:r>
      <w:r w:rsidRPr="003405D6">
        <w:t>Act 2010 (</w:t>
      </w:r>
      <w:r w:rsidR="00A06AE6">
        <w:t>“</w:t>
      </w:r>
      <w:r w:rsidRPr="003405D6">
        <w:t>the 2010 Act</w:t>
      </w:r>
      <w:r w:rsidR="00A06AE6">
        <w:t>”</w:t>
      </w:r>
      <w:r w:rsidRPr="003405D6">
        <w:t>) and promoting</w:t>
      </w:r>
      <w:r w:rsidR="00762324" w:rsidRPr="003405D6">
        <w:t xml:space="preserve"> </w:t>
      </w:r>
      <w:r w:rsidRPr="003405D6">
        <w:t>equality in accordance with its duty</w:t>
      </w:r>
      <w:r w:rsidR="00762324" w:rsidRPr="003405D6">
        <w:t xml:space="preserve"> </w:t>
      </w:r>
      <w:r w:rsidRPr="003405D6">
        <w:t xml:space="preserve">under the 2010 </w:t>
      </w:r>
      <w:proofErr w:type="gramStart"/>
      <w:r w:rsidRPr="003405D6">
        <w:t>Act;</w:t>
      </w:r>
      <w:proofErr w:type="gramEnd"/>
    </w:p>
    <w:p w14:paraId="10D8621E" w14:textId="74BE23F5" w:rsidR="00697015" w:rsidRPr="003405D6" w:rsidRDefault="00697015" w:rsidP="00D9577F">
      <w:pPr>
        <w:pStyle w:val="Level3"/>
        <w:numPr>
          <w:ilvl w:val="0"/>
          <w:numId w:val="33"/>
        </w:numPr>
        <w:ind w:left="284" w:hanging="284"/>
      </w:pPr>
      <w:r w:rsidRPr="003405D6">
        <w:t>engaging with the community which the</w:t>
      </w:r>
      <w:r w:rsidR="00762324" w:rsidRPr="003405D6">
        <w:t xml:space="preserve"> </w:t>
      </w:r>
      <w:r w:rsidR="00A2677A">
        <w:t>Group</w:t>
      </w:r>
      <w:r w:rsidRPr="003405D6">
        <w:t xml:space="preserve"> serves </w:t>
      </w:r>
      <w:proofErr w:type="gramStart"/>
      <w:r w:rsidRPr="003405D6">
        <w:t>in order to</w:t>
      </w:r>
      <w:proofErr w:type="gramEnd"/>
      <w:r w:rsidRPr="003405D6">
        <w:t xml:space="preserve"> understand</w:t>
      </w:r>
      <w:r w:rsidR="00762324" w:rsidRPr="003405D6">
        <w:t xml:space="preserve"> </w:t>
      </w:r>
      <w:r w:rsidRPr="003405D6">
        <w:t>and meet its needs; and</w:t>
      </w:r>
    </w:p>
    <w:p w14:paraId="5838D298" w14:textId="500177EB" w:rsidR="00697015" w:rsidRPr="003405D6" w:rsidRDefault="00882076" w:rsidP="00867595">
      <w:pPr>
        <w:pStyle w:val="Level3"/>
        <w:numPr>
          <w:ilvl w:val="0"/>
          <w:numId w:val="33"/>
        </w:numPr>
        <w:ind w:left="284" w:hanging="284"/>
      </w:pPr>
      <w:r w:rsidRPr="003405D6">
        <w:t>observing its duty to take reasonable steps to ensure freedom of speech</w:t>
      </w:r>
      <w:r w:rsidRPr="00867595">
        <w:rPr>
          <w:rStyle w:val="FootnoteReference"/>
        </w:rPr>
        <w:footnoteReference w:id="2"/>
      </w:r>
      <w:r w:rsidRPr="003405D6">
        <w:t xml:space="preserve"> for members of the </w:t>
      </w:r>
      <w:r w:rsidR="00A2677A">
        <w:t>Group</w:t>
      </w:r>
      <w:r w:rsidRPr="003405D6">
        <w:t xml:space="preserve"> community and visiting speakers and its duty under the Counter Terrorism and Security Act 2015 to have regard to the need, when exercising its functions, to prevent people from being drawn into terrorism</w:t>
      </w:r>
      <w:r w:rsidRPr="00867595">
        <w:rPr>
          <w:rStyle w:val="FootnoteReference"/>
        </w:rPr>
        <w:footnoteReference w:id="3"/>
      </w:r>
      <w:r w:rsidRPr="003405D6">
        <w:t>.</w:t>
      </w:r>
    </w:p>
    <w:p w14:paraId="16F3E5D1" w14:textId="77777777" w:rsidR="00697015" w:rsidRPr="003405D6" w:rsidRDefault="00697015" w:rsidP="00882076">
      <w:pPr>
        <w:pStyle w:val="Level2"/>
      </w:pPr>
      <w:r w:rsidRPr="003405D6">
        <w:t>The Corporation is also committed to ensuring</w:t>
      </w:r>
      <w:r w:rsidR="00762324" w:rsidRPr="003405D6">
        <w:t xml:space="preserve"> </w:t>
      </w:r>
      <w:r w:rsidRPr="003405D6">
        <w:t>that it conducts its business in accordance with</w:t>
      </w:r>
      <w:r w:rsidR="00762324" w:rsidRPr="003405D6">
        <w:t xml:space="preserve"> </w:t>
      </w:r>
      <w:r w:rsidRPr="003405D6">
        <w:t>the highest ethical standards as set out in more</w:t>
      </w:r>
      <w:r w:rsidR="00762324" w:rsidRPr="003405D6">
        <w:t xml:space="preserve"> </w:t>
      </w:r>
      <w:r w:rsidRPr="003405D6">
        <w:t>detail in this Code.</w:t>
      </w:r>
    </w:p>
    <w:p w14:paraId="25C4392D" w14:textId="53217EFE" w:rsidR="00697015" w:rsidRPr="00867595" w:rsidRDefault="00697015" w:rsidP="00867595">
      <w:pPr>
        <w:pStyle w:val="Level1"/>
        <w:keepNext/>
      </w:pPr>
      <w:r w:rsidRPr="003405D6">
        <w:rPr>
          <w:rStyle w:val="Level1asHeadingtext"/>
        </w:rPr>
        <w:t>DUTIES</w:t>
      </w:r>
      <w:bookmarkStart w:id="13" w:name="_NN38"/>
      <w:bookmarkEnd w:id="13"/>
      <w:r w:rsidR="00867595" w:rsidRPr="00867595">
        <w:fldChar w:fldCharType="begin"/>
      </w:r>
      <w:r w:rsidR="00867595" w:rsidRPr="00867595">
        <w:instrText xml:space="preserve"> TC "</w:instrText>
      </w:r>
      <w:r w:rsidR="00867595" w:rsidRPr="00867595">
        <w:fldChar w:fldCharType="begin"/>
      </w:r>
      <w:r w:rsidR="00867595" w:rsidRPr="00867595">
        <w:instrText xml:space="preserve"> REF _NN38\r \h </w:instrText>
      </w:r>
      <w:r w:rsidR="00867595" w:rsidRPr="00867595">
        <w:fldChar w:fldCharType="separate"/>
      </w:r>
      <w:bookmarkStart w:id="14" w:name="_Toc144281563"/>
      <w:r w:rsidR="008D4967">
        <w:rPr>
          <w:rFonts w:hint="eastAsia"/>
          <w:cs/>
        </w:rPr>
        <w:instrText>‎</w:instrText>
      </w:r>
      <w:r w:rsidR="008D4967">
        <w:instrText>4</w:instrText>
      </w:r>
      <w:r w:rsidR="00867595" w:rsidRPr="00867595">
        <w:fldChar w:fldCharType="end"/>
      </w:r>
      <w:r w:rsidR="00867595" w:rsidRPr="00867595">
        <w:tab/>
        <w:instrText>DUTIES</w:instrText>
      </w:r>
      <w:bookmarkEnd w:id="14"/>
      <w:r w:rsidR="00867595" w:rsidRPr="00867595">
        <w:instrText xml:space="preserve">" \l 1 </w:instrText>
      </w:r>
      <w:r w:rsidR="00867595" w:rsidRPr="00867595">
        <w:fldChar w:fldCharType="end"/>
      </w:r>
    </w:p>
    <w:p w14:paraId="73D23A4D" w14:textId="15A1938E" w:rsidR="00697015" w:rsidRPr="003405D6" w:rsidRDefault="00697015" w:rsidP="00882076">
      <w:pPr>
        <w:pStyle w:val="Level2"/>
      </w:pPr>
      <w:r w:rsidRPr="003405D6">
        <w:t>Corporation Members are in the position of</w:t>
      </w:r>
      <w:r w:rsidR="00762324" w:rsidRPr="003405D6">
        <w:t xml:space="preserve"> </w:t>
      </w:r>
      <w:r w:rsidRPr="003405D6">
        <w:t>charity trustees and as such owe a fiduciary duty</w:t>
      </w:r>
      <w:r w:rsidR="00762324" w:rsidRPr="003405D6">
        <w:t xml:space="preserve"> </w:t>
      </w:r>
      <w:r w:rsidRPr="003405D6">
        <w:t xml:space="preserve">to the </w:t>
      </w:r>
      <w:r w:rsidR="00A2677A">
        <w:t>Group</w:t>
      </w:r>
      <w:r w:rsidRPr="003405D6">
        <w:t xml:space="preserve">. </w:t>
      </w:r>
      <w:r w:rsidR="002E0B94" w:rsidRPr="003405D6">
        <w:t xml:space="preserve"> </w:t>
      </w:r>
      <w:r w:rsidRPr="003405D6">
        <w:t>This means that they should show</w:t>
      </w:r>
      <w:r w:rsidR="00762324" w:rsidRPr="003405D6">
        <w:t xml:space="preserve"> </w:t>
      </w:r>
      <w:r w:rsidRPr="003405D6">
        <w:t>it the highest loyalty and act in good faith in its</w:t>
      </w:r>
      <w:r w:rsidR="00762324" w:rsidRPr="003405D6">
        <w:t xml:space="preserve"> </w:t>
      </w:r>
      <w:r w:rsidRPr="003405D6">
        <w:t xml:space="preserve">best interests. </w:t>
      </w:r>
      <w:r w:rsidR="002E0B94" w:rsidRPr="003405D6">
        <w:t xml:space="preserve"> </w:t>
      </w:r>
      <w:r w:rsidRPr="003405D6">
        <w:t>Each Corporation Member should</w:t>
      </w:r>
      <w:r w:rsidR="00762324" w:rsidRPr="003405D6">
        <w:t xml:space="preserve"> </w:t>
      </w:r>
      <w:r w:rsidRPr="003405D6">
        <w:t>act honestly, diligently and (subject to the</w:t>
      </w:r>
      <w:r w:rsidR="00762324" w:rsidRPr="003405D6">
        <w:t xml:space="preserve"> </w:t>
      </w:r>
      <w:r w:rsidRPr="003405D6">
        <w:t>provisions appearing in clause 10 of this Code</w:t>
      </w:r>
      <w:r w:rsidR="00762324" w:rsidRPr="003405D6">
        <w:t xml:space="preserve"> </w:t>
      </w:r>
      <w:r w:rsidRPr="003405D6">
        <w:t>relating to collective responsibility) independently.</w:t>
      </w:r>
      <w:r w:rsidR="00762324" w:rsidRPr="003405D6">
        <w:t xml:space="preserve">  </w:t>
      </w:r>
      <w:r w:rsidRPr="003405D6">
        <w:t>The actions of Corporation Members should</w:t>
      </w:r>
      <w:r w:rsidR="00762324" w:rsidRPr="003405D6">
        <w:t xml:space="preserve"> </w:t>
      </w:r>
      <w:r w:rsidRPr="003405D6">
        <w:t>promote and protect the good reputation of the</w:t>
      </w:r>
      <w:r w:rsidR="00762324" w:rsidRPr="003405D6">
        <w:t xml:space="preserve"> </w:t>
      </w:r>
      <w:r w:rsidR="00A2677A">
        <w:t>Group</w:t>
      </w:r>
      <w:r w:rsidRPr="003405D6">
        <w:t xml:space="preserve"> and the trust and confidence of those</w:t>
      </w:r>
      <w:r w:rsidR="00762324" w:rsidRPr="003405D6">
        <w:t xml:space="preserve"> </w:t>
      </w:r>
      <w:r w:rsidRPr="003405D6">
        <w:t>with whom it deals.</w:t>
      </w:r>
    </w:p>
    <w:p w14:paraId="63139CB3" w14:textId="7554D814" w:rsidR="00697015" w:rsidRPr="003405D6" w:rsidRDefault="00697015" w:rsidP="00882076">
      <w:pPr>
        <w:pStyle w:val="Level2"/>
      </w:pPr>
      <w:r w:rsidRPr="003405D6">
        <w:t>Decisions taken by Corporation Members at</w:t>
      </w:r>
      <w:r w:rsidR="00762324" w:rsidRPr="003405D6">
        <w:t xml:space="preserve"> </w:t>
      </w:r>
      <w:r w:rsidRPr="003405D6">
        <w:t>meetings of the Corporation and its committees</w:t>
      </w:r>
      <w:r w:rsidR="00762324" w:rsidRPr="003405D6">
        <w:t xml:space="preserve"> </w:t>
      </w:r>
      <w:r w:rsidRPr="003405D6">
        <w:t>must not be for any improper purpose or personal</w:t>
      </w:r>
      <w:r w:rsidR="00762324" w:rsidRPr="003405D6">
        <w:t xml:space="preserve"> </w:t>
      </w:r>
      <w:r w:rsidRPr="003405D6">
        <w:t xml:space="preserve">motive. </w:t>
      </w:r>
      <w:r w:rsidR="002E0B94" w:rsidRPr="003405D6">
        <w:t xml:space="preserve"> </w:t>
      </w:r>
      <w:r w:rsidRPr="003405D6">
        <w:t>Decisions taken must always be for the</w:t>
      </w:r>
      <w:r w:rsidR="00762324" w:rsidRPr="003405D6">
        <w:t xml:space="preserve"> </w:t>
      </w:r>
      <w:r w:rsidRPr="003405D6">
        <w:t xml:space="preserve">benefit of the </w:t>
      </w:r>
      <w:r w:rsidR="00A2677A">
        <w:t>Group</w:t>
      </w:r>
      <w:r w:rsidRPr="003405D6">
        <w:t>, its students and staff and</w:t>
      </w:r>
      <w:r w:rsidR="00762324" w:rsidRPr="003405D6">
        <w:t xml:space="preserve"> </w:t>
      </w:r>
      <w:r w:rsidRPr="003405D6">
        <w:t xml:space="preserve">other users of the </w:t>
      </w:r>
      <w:r w:rsidR="00A2677A">
        <w:t>Group</w:t>
      </w:r>
      <w:r w:rsidR="00A2677A" w:rsidRPr="003405D6">
        <w:t xml:space="preserve"> </w:t>
      </w:r>
      <w:r w:rsidRPr="003405D6">
        <w:t>and must be taken with</w:t>
      </w:r>
      <w:r w:rsidR="00762324" w:rsidRPr="003405D6">
        <w:t xml:space="preserve"> </w:t>
      </w:r>
      <w:r w:rsidRPr="003405D6">
        <w:t xml:space="preserve">a view to safeguarding public funds. </w:t>
      </w:r>
      <w:r w:rsidR="002E0B94" w:rsidRPr="003405D6">
        <w:t xml:space="preserve"> </w:t>
      </w:r>
      <w:r w:rsidRPr="003405D6">
        <w:t>Accordingly,</w:t>
      </w:r>
      <w:r w:rsidR="00762324" w:rsidRPr="003405D6">
        <w:t xml:space="preserve"> </w:t>
      </w:r>
      <w:r w:rsidRPr="003405D6">
        <w:t>Corporation Members must not be bound in their</w:t>
      </w:r>
      <w:r w:rsidR="00762324" w:rsidRPr="003405D6">
        <w:t xml:space="preserve"> </w:t>
      </w:r>
      <w:r w:rsidRPr="003405D6">
        <w:t>speaking and voting by mandates given to them</w:t>
      </w:r>
      <w:r w:rsidR="00762324" w:rsidRPr="003405D6">
        <w:t xml:space="preserve"> </w:t>
      </w:r>
      <w:r w:rsidRPr="003405D6">
        <w:t>by other bodies or persons (including the bodies</w:t>
      </w:r>
      <w:r w:rsidR="00762324" w:rsidRPr="003405D6">
        <w:t xml:space="preserve"> </w:t>
      </w:r>
      <w:r w:rsidRPr="003405D6">
        <w:t>that elected them).</w:t>
      </w:r>
    </w:p>
    <w:p w14:paraId="026F5B45" w14:textId="1019F758" w:rsidR="00697015" w:rsidRPr="003405D6" w:rsidRDefault="00882076" w:rsidP="00882076">
      <w:pPr>
        <w:pStyle w:val="Level2"/>
      </w:pPr>
      <w:r w:rsidRPr="003405D6">
        <w:t xml:space="preserve">Corporation Members must observe the provisions of the </w:t>
      </w:r>
      <w:r w:rsidR="00A06AE6">
        <w:t>’</w:t>
      </w:r>
      <w:r w:rsidR="00A2677A">
        <w:t>Group</w:t>
      </w:r>
      <w:r w:rsidR="00A2677A">
        <w:t>’</w:t>
      </w:r>
      <w:r w:rsidRPr="003405D6">
        <w:t xml:space="preserve">s Instrument and Articles of Government and in particular the duty to give immediate notice to the </w:t>
      </w:r>
      <w:r w:rsidR="003E5551" w:rsidRPr="003405D6">
        <w:t>Governance Professional</w:t>
      </w:r>
      <w:r w:rsidRPr="003405D6">
        <w:t xml:space="preserve"> should they become disqualified from continuing to hold office </w:t>
      </w:r>
      <w:proofErr w:type="gramStart"/>
      <w:r w:rsidRPr="003405D6">
        <w:t>and also</w:t>
      </w:r>
      <w:proofErr w:type="gramEnd"/>
      <w:r w:rsidRPr="003405D6">
        <w:t xml:space="preserve"> the responsibilities given to the Corporation by the College</w:t>
      </w:r>
      <w:r w:rsidR="00A06AE6">
        <w:t>’</w:t>
      </w:r>
      <w:r w:rsidRPr="003405D6">
        <w:t xml:space="preserve">s Articles of Government.  Those responsibilities, including a list of </w:t>
      </w:r>
      <w:r w:rsidR="00A06AE6">
        <w:rPr>
          <w:i/>
          <w:iCs/>
        </w:rPr>
        <w:t>“</w:t>
      </w:r>
      <w:r w:rsidRPr="003405D6">
        <w:rPr>
          <w:i/>
          <w:iCs/>
        </w:rPr>
        <w:t>reserved</w:t>
      </w:r>
      <w:r w:rsidR="00A06AE6">
        <w:rPr>
          <w:i/>
          <w:iCs/>
        </w:rPr>
        <w:t>”</w:t>
      </w:r>
      <w:r w:rsidRPr="003405D6">
        <w:t xml:space="preserve"> responsibilities which are so important that they must not be delegated, are set out in </w:t>
      </w:r>
      <w:r w:rsidR="00B44391">
        <w:rPr>
          <w:b/>
          <w:bCs/>
        </w:rPr>
        <w:t>Appendix</w:t>
      </w:r>
      <w:r w:rsidR="00B44391" w:rsidRPr="003405D6">
        <w:rPr>
          <w:b/>
          <w:bCs/>
        </w:rPr>
        <w:t> </w:t>
      </w:r>
      <w:r w:rsidRPr="003405D6">
        <w:rPr>
          <w:b/>
          <w:bCs/>
        </w:rPr>
        <w:t>4</w:t>
      </w:r>
      <w:r w:rsidRPr="003405D6">
        <w:t>.</w:t>
      </w:r>
    </w:p>
    <w:p w14:paraId="050D0A30" w14:textId="65FEB515" w:rsidR="002C2625" w:rsidRPr="003405D6" w:rsidRDefault="00697015" w:rsidP="00882076">
      <w:pPr>
        <w:pStyle w:val="Level2"/>
      </w:pPr>
      <w:r w:rsidRPr="003405D6">
        <w:t>Corporation Members should comply with the</w:t>
      </w:r>
      <w:r w:rsidR="00762324" w:rsidRPr="003405D6">
        <w:t xml:space="preserve"> </w:t>
      </w:r>
      <w:r w:rsidRPr="003405D6">
        <w:t>Standing Orders and terms of reference of the</w:t>
      </w:r>
      <w:r w:rsidR="00762324" w:rsidRPr="003405D6">
        <w:t xml:space="preserve"> </w:t>
      </w:r>
      <w:r w:rsidRPr="003405D6">
        <w:t>Corporation and its committees to ensure that</w:t>
      </w:r>
      <w:r w:rsidR="00762324" w:rsidRPr="003405D6">
        <w:t xml:space="preserve"> </w:t>
      </w:r>
      <w:r w:rsidRPr="003405D6">
        <w:t>the Corporation conducts itself in an orderly, fair,</w:t>
      </w:r>
      <w:r w:rsidR="00762324" w:rsidRPr="003405D6">
        <w:t xml:space="preserve"> </w:t>
      </w:r>
      <w:r w:rsidRPr="003405D6">
        <w:t>open</w:t>
      </w:r>
      <w:r w:rsidR="004D2BE4">
        <w:t>,</w:t>
      </w:r>
      <w:r w:rsidRPr="003405D6">
        <w:t xml:space="preserve"> and transparent manner. </w:t>
      </w:r>
      <w:r w:rsidR="002E0B94" w:rsidRPr="003405D6">
        <w:t xml:space="preserve"> </w:t>
      </w:r>
      <w:r w:rsidRPr="003405D6">
        <w:t>Corporation</w:t>
      </w:r>
      <w:r w:rsidR="00762324" w:rsidRPr="003405D6">
        <w:t xml:space="preserve"> </w:t>
      </w:r>
      <w:r w:rsidRPr="003405D6">
        <w:t>Members must keep those Standing Orders and</w:t>
      </w:r>
      <w:r w:rsidR="00762324" w:rsidRPr="003405D6">
        <w:t xml:space="preserve"> </w:t>
      </w:r>
      <w:r w:rsidRPr="003405D6">
        <w:t>terms of reference under periodic review.</w:t>
      </w:r>
    </w:p>
    <w:p w14:paraId="604C75AE" w14:textId="1CB869ED" w:rsidR="00697015" w:rsidRPr="003405D6" w:rsidRDefault="00882076" w:rsidP="00882076">
      <w:pPr>
        <w:pStyle w:val="Level2"/>
      </w:pPr>
      <w:r w:rsidRPr="003405D6">
        <w:t xml:space="preserve">Corporation Members should also have regard to the different, but complementary, responsibilities given to the Principal as the </w:t>
      </w:r>
      <w:r w:rsidR="00A2677A">
        <w:t>Group</w:t>
      </w:r>
      <w:r w:rsidR="00A06AE6">
        <w:t>’</w:t>
      </w:r>
      <w:r w:rsidRPr="003405D6">
        <w:t xml:space="preserve">s Chief Executive.  The responsibilities given to the Principal by the </w:t>
      </w:r>
      <w:r w:rsidR="00736D5D">
        <w:t>Group</w:t>
      </w:r>
      <w:r w:rsidR="00A06AE6">
        <w:t>’</w:t>
      </w:r>
      <w:r w:rsidRPr="003405D6">
        <w:t xml:space="preserve">s Articles of Government are set out in </w:t>
      </w:r>
      <w:r w:rsidR="0078536D">
        <w:rPr>
          <w:b/>
          <w:bCs/>
        </w:rPr>
        <w:t xml:space="preserve">Appendix </w:t>
      </w:r>
      <w:r w:rsidRPr="003405D6">
        <w:rPr>
          <w:b/>
          <w:bCs/>
        </w:rPr>
        <w:t>4</w:t>
      </w:r>
      <w:r w:rsidRPr="003405D6">
        <w:t>.  Whereas it is the Corporation</w:t>
      </w:r>
      <w:r w:rsidR="00A06AE6">
        <w:t>’</w:t>
      </w:r>
      <w:r w:rsidRPr="003405D6">
        <w:t xml:space="preserve">s function to decide strategic policy and overall direction and to monitor the performance of </w:t>
      </w:r>
      <w:r w:rsidRPr="003405D6">
        <w:lastRenderedPageBreak/>
        <w:t xml:space="preserve">the </w:t>
      </w:r>
      <w:proofErr w:type="gramStart"/>
      <w:r w:rsidRPr="003405D6">
        <w:t>Principal</w:t>
      </w:r>
      <w:proofErr w:type="gramEnd"/>
      <w:r w:rsidRPr="003405D6">
        <w:t xml:space="preserve"> and any other senior post holders, it is the </w:t>
      </w:r>
      <w:proofErr w:type="gramStart"/>
      <w:r w:rsidRPr="003405D6">
        <w:t>Principal</w:t>
      </w:r>
      <w:r w:rsidR="00A06AE6">
        <w:t>’</w:t>
      </w:r>
      <w:r w:rsidRPr="003405D6">
        <w:t>s</w:t>
      </w:r>
      <w:proofErr w:type="gramEnd"/>
      <w:r w:rsidRPr="003405D6">
        <w:t xml:space="preserve"> role to implement the Corporation</w:t>
      </w:r>
      <w:r w:rsidR="00A06AE6">
        <w:t>’</w:t>
      </w:r>
      <w:r w:rsidRPr="003405D6">
        <w:t xml:space="preserve">s decisions, and to manage the </w:t>
      </w:r>
      <w:r w:rsidR="00736D5D">
        <w:t>Group</w:t>
      </w:r>
      <w:r w:rsidR="00A06AE6">
        <w:t>’</w:t>
      </w:r>
      <w:r w:rsidRPr="003405D6">
        <w:t>s affairs within the budgets and framework fixed by the Corporation.  Corporation Members should work together so that the Corporation and the Principal as Chief Executive perform their respective roles effectively.</w:t>
      </w:r>
    </w:p>
    <w:p w14:paraId="704B856A" w14:textId="33E5A740" w:rsidR="00697015" w:rsidRPr="003405D6" w:rsidRDefault="00882076" w:rsidP="00882076">
      <w:pPr>
        <w:pStyle w:val="Level2"/>
      </w:pPr>
      <w:r w:rsidRPr="003405D6">
        <w:t xml:space="preserve">Corporation Members should refer to the </w:t>
      </w:r>
      <w:r w:rsidR="003E5551" w:rsidRPr="003405D6">
        <w:t>Governance Professional</w:t>
      </w:r>
      <w:r w:rsidRPr="003405D6">
        <w:t xml:space="preserve"> for advice relating to the governance functions which are set out in </w:t>
      </w:r>
      <w:r w:rsidR="0078536D">
        <w:rPr>
          <w:b/>
        </w:rPr>
        <w:t>Appendix</w:t>
      </w:r>
      <w:r w:rsidRPr="003405D6">
        <w:rPr>
          <w:b/>
        </w:rPr>
        <w:t xml:space="preserve"> 4</w:t>
      </w:r>
      <w:r w:rsidRPr="003405D6">
        <w:t xml:space="preserve"> and have regard to the </w:t>
      </w:r>
      <w:r w:rsidR="003E5551" w:rsidRPr="003405D6">
        <w:t>Governance Professional</w:t>
      </w:r>
      <w:r w:rsidR="00A06AE6">
        <w:t>’</w:t>
      </w:r>
      <w:r w:rsidRPr="003405D6">
        <w:t>s independent advisory role.</w:t>
      </w:r>
    </w:p>
    <w:p w14:paraId="1C4A3609" w14:textId="3D8A438F" w:rsidR="00697015" w:rsidRPr="00867595" w:rsidRDefault="00697015" w:rsidP="00867595">
      <w:pPr>
        <w:pStyle w:val="Level1"/>
        <w:keepNext/>
      </w:pPr>
      <w:r w:rsidRPr="003405D6">
        <w:rPr>
          <w:rStyle w:val="Level1asHeadingtext"/>
        </w:rPr>
        <w:t>STATUTORY ACCOUNTABILITY</w:t>
      </w:r>
      <w:bookmarkStart w:id="15" w:name="_NN39"/>
      <w:bookmarkEnd w:id="15"/>
      <w:r w:rsidR="00867595" w:rsidRPr="00867595">
        <w:fldChar w:fldCharType="begin"/>
      </w:r>
      <w:r w:rsidR="00867595" w:rsidRPr="00867595">
        <w:instrText xml:space="preserve"> TC "</w:instrText>
      </w:r>
      <w:r w:rsidR="00867595" w:rsidRPr="00867595">
        <w:fldChar w:fldCharType="begin"/>
      </w:r>
      <w:r w:rsidR="00867595" w:rsidRPr="00867595">
        <w:instrText xml:space="preserve"> REF _NN39\r \h </w:instrText>
      </w:r>
      <w:r w:rsidR="00867595" w:rsidRPr="00867595">
        <w:fldChar w:fldCharType="separate"/>
      </w:r>
      <w:bookmarkStart w:id="16" w:name="_Toc144281564"/>
      <w:r w:rsidR="008D4967">
        <w:rPr>
          <w:rFonts w:hint="eastAsia"/>
          <w:cs/>
        </w:rPr>
        <w:instrText>‎</w:instrText>
      </w:r>
      <w:r w:rsidR="008D4967">
        <w:instrText>5</w:instrText>
      </w:r>
      <w:r w:rsidR="00867595" w:rsidRPr="00867595">
        <w:fldChar w:fldCharType="end"/>
      </w:r>
      <w:r w:rsidR="00867595" w:rsidRPr="00867595">
        <w:tab/>
        <w:instrText>STATUTORY ACCOUNTABILITY</w:instrText>
      </w:r>
      <w:bookmarkEnd w:id="16"/>
      <w:r w:rsidR="00867595" w:rsidRPr="00867595">
        <w:instrText xml:space="preserve">" \l 1 </w:instrText>
      </w:r>
      <w:r w:rsidR="00867595" w:rsidRPr="00867595">
        <w:fldChar w:fldCharType="end"/>
      </w:r>
    </w:p>
    <w:p w14:paraId="6607BAEE" w14:textId="2C8ACBCD" w:rsidR="00697015" w:rsidRPr="003405D6" w:rsidRDefault="00882076" w:rsidP="00882076">
      <w:pPr>
        <w:pStyle w:val="Level2"/>
      </w:pPr>
      <w:bookmarkStart w:id="17" w:name="_Hlk143529294"/>
      <w:r w:rsidRPr="003405D6">
        <w:t xml:space="preserve">Corporation Members are collectively responsible for observing the duties set out in the </w:t>
      </w:r>
      <w:r w:rsidR="003C7383" w:rsidRPr="003405D6">
        <w:t xml:space="preserve">Accountability </w:t>
      </w:r>
      <w:r w:rsidRPr="003405D6">
        <w:t xml:space="preserve">Agreement which the </w:t>
      </w:r>
      <w:r w:rsidR="00736D5D">
        <w:t>Group</w:t>
      </w:r>
      <w:r w:rsidRPr="003405D6">
        <w:t xml:space="preserve"> has </w:t>
      </w:r>
      <w:proofErr w:type="gramStart"/>
      <w:r w:rsidRPr="003405D6">
        <w:t>entered into</w:t>
      </w:r>
      <w:proofErr w:type="gramEnd"/>
      <w:r w:rsidRPr="003405D6">
        <w:t xml:space="preserve"> with the </w:t>
      </w:r>
      <w:r w:rsidR="009D0288">
        <w:t>DfE</w:t>
      </w:r>
      <w:r w:rsidRPr="003405D6">
        <w:t xml:space="preserve"> as a condition of receiving public funds.  </w:t>
      </w:r>
      <w:proofErr w:type="gramStart"/>
      <w:r w:rsidRPr="003405D6">
        <w:t>A brief summary</w:t>
      </w:r>
      <w:proofErr w:type="gramEnd"/>
      <w:r w:rsidRPr="003405D6">
        <w:t xml:space="preserve"> of the </w:t>
      </w:r>
      <w:r w:rsidR="009D0288">
        <w:t>DfE’s</w:t>
      </w:r>
      <w:r w:rsidRPr="003405D6">
        <w:t xml:space="preserve"> funding framework is set out in </w:t>
      </w:r>
      <w:r w:rsidR="0078536D">
        <w:rPr>
          <w:b/>
        </w:rPr>
        <w:t>Appendix</w:t>
      </w:r>
      <w:r w:rsidRPr="003405D6">
        <w:rPr>
          <w:b/>
        </w:rPr>
        <w:t> 5</w:t>
      </w:r>
      <w:r w:rsidRPr="003405D6">
        <w:t>.</w:t>
      </w:r>
    </w:p>
    <w:p w14:paraId="45602F63" w14:textId="0414FEC0" w:rsidR="00F51EF0" w:rsidRPr="003405D6" w:rsidRDefault="00F51EF0" w:rsidP="00867595">
      <w:pPr>
        <w:pStyle w:val="Level2"/>
        <w:rPr>
          <w:rFonts w:asciiTheme="minorHAnsi" w:hAnsiTheme="minorHAnsi"/>
        </w:rPr>
      </w:pPr>
      <w:bookmarkStart w:id="18" w:name="_Hlk143528226"/>
      <w:bookmarkEnd w:id="17"/>
      <w:r w:rsidRPr="003405D6">
        <w:rPr>
          <w:rFonts w:asciiTheme="minorHAnsi" w:hAnsiTheme="minorHAnsi"/>
        </w:rPr>
        <w:t>From November 2022 colleges were reclassified into the central government sector.  This decision had immediate effect.  Following the reclassification, colleges (and their subsidiaries) are now part of central government.  They continue to be self-governing charities regulated by the Secretary of State but are now subject to the framework for financial management set out in Managing Public Money (MPM)</w:t>
      </w:r>
      <w:r w:rsidR="00EA13A0">
        <w:rPr>
          <w:rStyle w:val="FootnoteReference"/>
        </w:rPr>
        <w:footnoteReference w:id="4"/>
      </w:r>
      <w:r w:rsidRPr="003405D6">
        <w:rPr>
          <w:rFonts w:asciiTheme="minorHAnsi" w:hAnsiTheme="minorHAnsi"/>
        </w:rPr>
        <w:t xml:space="preserve">.  MPM and its associated guidance sets out requirements for everyone working in central government to manage and deploy public resources responsibly in the public interest. </w:t>
      </w:r>
    </w:p>
    <w:bookmarkEnd w:id="18"/>
    <w:p w14:paraId="519B1720" w14:textId="3C36D245" w:rsidR="00697015" w:rsidRPr="003405D6" w:rsidRDefault="00697015" w:rsidP="00882076">
      <w:pPr>
        <w:pStyle w:val="Level2"/>
      </w:pPr>
      <w:r w:rsidRPr="003405D6">
        <w:t xml:space="preserve">Although the </w:t>
      </w:r>
      <w:r w:rsidR="009D0288">
        <w:t>DfE</w:t>
      </w:r>
      <w:r w:rsidRPr="003405D6">
        <w:t xml:space="preserve"> is the main provider of funds to</w:t>
      </w:r>
      <w:r w:rsidR="009929AD" w:rsidRPr="003405D6">
        <w:t xml:space="preserve"> </w:t>
      </w:r>
      <w:r w:rsidRPr="003405D6">
        <w:t xml:space="preserve">the </w:t>
      </w:r>
      <w:r w:rsidR="00736D5D">
        <w:t>Group</w:t>
      </w:r>
      <w:r w:rsidRPr="003405D6">
        <w:t>, Corporation Members should note</w:t>
      </w:r>
      <w:r w:rsidR="009929AD" w:rsidRPr="003405D6">
        <w:t xml:space="preserve"> </w:t>
      </w:r>
      <w:r w:rsidRPr="003405D6">
        <w:t>that they are also responsible for the proper use</w:t>
      </w:r>
      <w:r w:rsidR="009929AD" w:rsidRPr="003405D6">
        <w:t xml:space="preserve"> </w:t>
      </w:r>
      <w:r w:rsidRPr="003405D6">
        <w:t>of income derived from other sources, such as</w:t>
      </w:r>
      <w:r w:rsidR="009929AD" w:rsidRPr="003405D6">
        <w:t xml:space="preserve"> </w:t>
      </w:r>
      <w:r w:rsidRPr="003405D6">
        <w:t xml:space="preserve">the </w:t>
      </w:r>
      <w:r w:rsidR="00E453A1" w:rsidRPr="003405D6">
        <w:t xml:space="preserve">Office for Students </w:t>
      </w:r>
      <w:r w:rsidRPr="003405D6">
        <w:t>(</w:t>
      </w:r>
      <w:r w:rsidR="00E453A1" w:rsidRPr="003405D6">
        <w:t>OfS</w:t>
      </w:r>
      <w:r w:rsidRPr="003405D6">
        <w:t>)</w:t>
      </w:r>
      <w:r w:rsidR="00601984" w:rsidRPr="003405D6">
        <w:t>,</w:t>
      </w:r>
      <w:r w:rsidRPr="003405D6">
        <w:t xml:space="preserve"> and for the control and monitoring of expenditure</w:t>
      </w:r>
      <w:r w:rsidR="009929AD" w:rsidRPr="003405D6">
        <w:t xml:space="preserve"> </w:t>
      </w:r>
      <w:r w:rsidRPr="003405D6">
        <w:t>of such income, in order to meet the</w:t>
      </w:r>
      <w:r w:rsidR="009929AD" w:rsidRPr="003405D6">
        <w:t xml:space="preserve"> </w:t>
      </w:r>
      <w:r w:rsidRPr="003405D6">
        <w:t>requirements of the relevant funding body and</w:t>
      </w:r>
      <w:r w:rsidR="009929AD" w:rsidRPr="003405D6">
        <w:t xml:space="preserve"> </w:t>
      </w:r>
      <w:r w:rsidRPr="003405D6">
        <w:t xml:space="preserve">public audit. </w:t>
      </w:r>
      <w:r w:rsidR="002E0B94" w:rsidRPr="003405D6">
        <w:t xml:space="preserve"> </w:t>
      </w:r>
      <w:r w:rsidRPr="003405D6">
        <w:t>Where funding is received directly</w:t>
      </w:r>
      <w:r w:rsidR="009929AD" w:rsidRPr="003405D6">
        <w:t xml:space="preserve"> </w:t>
      </w:r>
      <w:r w:rsidRPr="003405D6">
        <w:t xml:space="preserve">from </w:t>
      </w:r>
      <w:proofErr w:type="spellStart"/>
      <w:r w:rsidR="00E453A1" w:rsidRPr="003405D6">
        <w:t>OfS</w:t>
      </w:r>
      <w:proofErr w:type="spellEnd"/>
      <w:r w:rsidRPr="003405D6">
        <w:t xml:space="preserve"> the </w:t>
      </w:r>
      <w:r w:rsidR="00736D5D">
        <w:t>Group</w:t>
      </w:r>
      <w:r w:rsidRPr="003405D6">
        <w:t xml:space="preserve"> will have a</w:t>
      </w:r>
      <w:r w:rsidR="009929AD" w:rsidRPr="003405D6">
        <w:t xml:space="preserve"> </w:t>
      </w:r>
      <w:r w:rsidR="00E453A1" w:rsidRPr="003405D6">
        <w:t xml:space="preserve">funding agreement with OfS, as set out in the </w:t>
      </w:r>
      <w:proofErr w:type="spellStart"/>
      <w:r w:rsidR="00E453A1" w:rsidRPr="003405D6">
        <w:t>OfS</w:t>
      </w:r>
      <w:r w:rsidR="00A06AE6">
        <w:t>’</w:t>
      </w:r>
      <w:r w:rsidR="00E453A1" w:rsidRPr="003405D6">
        <w:t>s</w:t>
      </w:r>
      <w:proofErr w:type="spellEnd"/>
      <w:r w:rsidR="00E453A1" w:rsidRPr="003405D6">
        <w:t xml:space="preserve"> terms and conditions of funding,</w:t>
      </w:r>
      <w:r w:rsidRPr="003405D6">
        <w:t xml:space="preserve"> which </w:t>
      </w:r>
      <w:r w:rsidR="002E0B94" w:rsidRPr="003405D6">
        <w:t>confirms</w:t>
      </w:r>
      <w:r w:rsidRPr="003405D6">
        <w:t xml:space="preserve"> the basis on which</w:t>
      </w:r>
      <w:r w:rsidR="009929AD" w:rsidRPr="003405D6">
        <w:t xml:space="preserve"> </w:t>
      </w:r>
      <w:r w:rsidRPr="003405D6">
        <w:t xml:space="preserve">such funding is provided. </w:t>
      </w:r>
      <w:r w:rsidR="00CC0EF3" w:rsidRPr="003405D6">
        <w:t xml:space="preserve"> </w:t>
      </w:r>
      <w:r w:rsidRPr="003405D6">
        <w:t xml:space="preserve">Where </w:t>
      </w:r>
      <w:r w:rsidR="00E453A1" w:rsidRPr="003405D6">
        <w:t>OfS</w:t>
      </w:r>
      <w:r w:rsidRPr="003405D6">
        <w:t xml:space="preserve"> funding</w:t>
      </w:r>
      <w:r w:rsidR="009929AD" w:rsidRPr="003405D6">
        <w:t xml:space="preserve"> </w:t>
      </w:r>
      <w:r w:rsidRPr="003405D6">
        <w:t>is received indirectly via a collaboration with a</w:t>
      </w:r>
      <w:r w:rsidR="00E453A1" w:rsidRPr="003405D6">
        <w:t>n OfS</w:t>
      </w:r>
      <w:r w:rsidR="009929AD" w:rsidRPr="003405D6">
        <w:t xml:space="preserve"> </w:t>
      </w:r>
      <w:r w:rsidRPr="003405D6">
        <w:t>funded institution such funding will be</w:t>
      </w:r>
      <w:r w:rsidR="009929AD" w:rsidRPr="003405D6">
        <w:t xml:space="preserve"> </w:t>
      </w:r>
      <w:r w:rsidRPr="003405D6">
        <w:t>subject to obligations contained in the</w:t>
      </w:r>
      <w:r w:rsidR="009929AD" w:rsidRPr="003405D6">
        <w:t xml:space="preserve"> </w:t>
      </w:r>
      <w:r w:rsidRPr="003405D6">
        <w:t>memorandum of co-operation between the</w:t>
      </w:r>
      <w:r w:rsidR="009929AD" w:rsidRPr="003405D6">
        <w:t xml:space="preserve"> </w:t>
      </w:r>
      <w:r w:rsidR="00736D5D">
        <w:t>Group</w:t>
      </w:r>
      <w:r w:rsidRPr="003405D6">
        <w:t xml:space="preserve"> and that institution.</w:t>
      </w:r>
    </w:p>
    <w:p w14:paraId="4FE30125" w14:textId="3DD5BFED" w:rsidR="00BD0938" w:rsidRPr="003405D6" w:rsidRDefault="009D0288" w:rsidP="00F51EF0">
      <w:pPr>
        <w:pStyle w:val="Level2"/>
      </w:pPr>
      <w:r>
        <w:t>The Secretary of State</w:t>
      </w:r>
      <w:r w:rsidR="00697015" w:rsidRPr="003405D6">
        <w:t xml:space="preserve"> is directly responsible and accountable</w:t>
      </w:r>
      <w:r w:rsidR="009929AD" w:rsidRPr="003405D6">
        <w:t xml:space="preserve"> </w:t>
      </w:r>
      <w:r w:rsidR="00697015" w:rsidRPr="003405D6">
        <w:t>to Parliament for ensuring that the uses to which</w:t>
      </w:r>
      <w:r w:rsidR="009929AD" w:rsidRPr="003405D6">
        <w:t xml:space="preserve"> </w:t>
      </w:r>
      <w:r w:rsidR="00697015" w:rsidRPr="003405D6">
        <w:t xml:space="preserve">the </w:t>
      </w:r>
      <w:r>
        <w:t>DfE</w:t>
      </w:r>
      <w:r w:rsidR="00697015" w:rsidRPr="003405D6">
        <w:t xml:space="preserve"> puts its funds are consistent with the</w:t>
      </w:r>
      <w:r w:rsidR="009929AD" w:rsidRPr="003405D6">
        <w:t xml:space="preserve"> </w:t>
      </w:r>
      <w:r w:rsidR="00697015" w:rsidRPr="003405D6">
        <w:t>purposes for which the funds were given and</w:t>
      </w:r>
      <w:r w:rsidR="009929AD" w:rsidRPr="003405D6">
        <w:t xml:space="preserve"> </w:t>
      </w:r>
      <w:r w:rsidR="00697015" w:rsidRPr="003405D6">
        <w:t>comply with the conditions attached to them.</w:t>
      </w:r>
      <w:r w:rsidR="009929AD" w:rsidRPr="003405D6">
        <w:t xml:space="preserve">  </w:t>
      </w:r>
      <w:r w:rsidR="00697015" w:rsidRPr="003405D6">
        <w:t xml:space="preserve">The </w:t>
      </w:r>
      <w:proofErr w:type="gramStart"/>
      <w:r w:rsidR="00697015" w:rsidRPr="003405D6">
        <w:t>Principal</w:t>
      </w:r>
      <w:proofErr w:type="gramEnd"/>
      <w:r w:rsidR="00697015" w:rsidRPr="003405D6">
        <w:t>, as accounting officer for the</w:t>
      </w:r>
      <w:r w:rsidR="009929AD" w:rsidRPr="003405D6">
        <w:t xml:space="preserve"> </w:t>
      </w:r>
      <w:r w:rsidR="00736D5D">
        <w:t>Group</w:t>
      </w:r>
      <w:r w:rsidR="00697015" w:rsidRPr="003405D6">
        <w:t xml:space="preserve">, is </w:t>
      </w:r>
      <w:r w:rsidR="00697015" w:rsidRPr="003405D6">
        <w:t>also directly responsible and</w:t>
      </w:r>
      <w:r w:rsidR="009929AD" w:rsidRPr="003405D6">
        <w:t xml:space="preserve"> </w:t>
      </w:r>
      <w:r w:rsidR="00697015" w:rsidRPr="003405D6">
        <w:t>accountable to Parliament, through the</w:t>
      </w:r>
      <w:r w:rsidR="009929AD" w:rsidRPr="003405D6">
        <w:t xml:space="preserve"> </w:t>
      </w:r>
      <w:r w:rsidR="00697015" w:rsidRPr="003405D6">
        <w:t>Public Accounts</w:t>
      </w:r>
      <w:r w:rsidR="00B44391">
        <w:t xml:space="preserve"> Committee (“PAC”)</w:t>
      </w:r>
      <w:r w:rsidR="00697015" w:rsidRPr="003405D6">
        <w:t>, for the effective</w:t>
      </w:r>
      <w:r w:rsidR="009929AD" w:rsidRPr="003405D6">
        <w:t xml:space="preserve"> </w:t>
      </w:r>
      <w:r w:rsidR="00697015" w:rsidRPr="003405D6">
        <w:t xml:space="preserve">stewardship by the </w:t>
      </w:r>
      <w:r w:rsidR="00736D5D">
        <w:t>Group</w:t>
      </w:r>
      <w:r w:rsidR="00697015" w:rsidRPr="003405D6">
        <w:t xml:space="preserve"> of public funds. </w:t>
      </w:r>
      <w:r w:rsidR="00CC0EF3" w:rsidRPr="003405D6">
        <w:t xml:space="preserve"> </w:t>
      </w:r>
      <w:r w:rsidR="00697015" w:rsidRPr="003405D6">
        <w:t>The</w:t>
      </w:r>
      <w:r w:rsidR="009929AD" w:rsidRPr="003405D6">
        <w:t xml:space="preserve"> </w:t>
      </w:r>
      <w:proofErr w:type="gramStart"/>
      <w:r w:rsidR="00697015" w:rsidRPr="003405D6">
        <w:t>Principal</w:t>
      </w:r>
      <w:proofErr w:type="gramEnd"/>
      <w:r w:rsidR="00697015" w:rsidRPr="003405D6">
        <w:t xml:space="preserve"> may be required to appear before the</w:t>
      </w:r>
      <w:r w:rsidR="009929AD" w:rsidRPr="003405D6">
        <w:t xml:space="preserve"> </w:t>
      </w:r>
      <w:r w:rsidR="00B44391">
        <w:t>PAC</w:t>
      </w:r>
      <w:r w:rsidR="00697015" w:rsidRPr="003405D6">
        <w:t>, alongside the</w:t>
      </w:r>
      <w:r w:rsidR="009929AD" w:rsidRPr="003405D6">
        <w:t xml:space="preserve"> </w:t>
      </w:r>
      <w:r>
        <w:t>Secretary of State</w:t>
      </w:r>
      <w:r w:rsidR="00697015" w:rsidRPr="003405D6">
        <w:t>, to give an account of the</w:t>
      </w:r>
      <w:r w:rsidR="009929AD" w:rsidRPr="003405D6">
        <w:t xml:space="preserve"> </w:t>
      </w:r>
      <w:r w:rsidR="00697015" w:rsidRPr="003405D6">
        <w:t xml:space="preserve">use made by the </w:t>
      </w:r>
      <w:r w:rsidR="00736D5D">
        <w:t>Group</w:t>
      </w:r>
      <w:r w:rsidR="00697015" w:rsidRPr="003405D6">
        <w:t xml:space="preserve"> of such funds. </w:t>
      </w:r>
      <w:r w:rsidR="00CC0EF3" w:rsidRPr="003405D6">
        <w:t xml:space="preserve"> </w:t>
      </w:r>
      <w:r w:rsidR="00697015" w:rsidRPr="003405D6">
        <w:t>The</w:t>
      </w:r>
      <w:r w:rsidR="009929AD" w:rsidRPr="003405D6">
        <w:t xml:space="preserve"> </w:t>
      </w:r>
      <w:r w:rsidR="00697015" w:rsidRPr="003405D6">
        <w:t>Corporation is accountable to Parliament for</w:t>
      </w:r>
      <w:r w:rsidR="009929AD" w:rsidRPr="003405D6">
        <w:t xml:space="preserve"> </w:t>
      </w:r>
      <w:r w:rsidR="00697015" w:rsidRPr="003405D6">
        <w:t xml:space="preserve">ensuring the financial health of the </w:t>
      </w:r>
      <w:r w:rsidR="00736D5D">
        <w:t>Group</w:t>
      </w:r>
      <w:r w:rsidR="00697015" w:rsidRPr="003405D6">
        <w:t>, and</w:t>
      </w:r>
      <w:r w:rsidR="009929AD" w:rsidRPr="003405D6">
        <w:t xml:space="preserve"> </w:t>
      </w:r>
      <w:r w:rsidR="00697015" w:rsidRPr="003405D6">
        <w:t xml:space="preserve">to the Courts for ensuring that the </w:t>
      </w:r>
      <w:r w:rsidR="00736D5D">
        <w:t>Group</w:t>
      </w:r>
      <w:r w:rsidR="00697015" w:rsidRPr="003405D6">
        <w:t xml:space="preserve"> is</w:t>
      </w:r>
      <w:r w:rsidR="009929AD" w:rsidRPr="003405D6">
        <w:t xml:space="preserve"> </w:t>
      </w:r>
      <w:r w:rsidR="00697015" w:rsidRPr="003405D6">
        <w:t>conducted in accordance with the Education Acts</w:t>
      </w:r>
      <w:r w:rsidR="009929AD" w:rsidRPr="003405D6">
        <w:t xml:space="preserve"> </w:t>
      </w:r>
      <w:r w:rsidR="00697015" w:rsidRPr="003405D6">
        <w:t>and the general law.</w:t>
      </w:r>
    </w:p>
    <w:p w14:paraId="49897521" w14:textId="7108D10A" w:rsidR="00697015" w:rsidRPr="00867595" w:rsidRDefault="00697015" w:rsidP="00867595">
      <w:pPr>
        <w:pStyle w:val="Level1"/>
        <w:keepNext/>
      </w:pPr>
      <w:r w:rsidRPr="003405D6">
        <w:rPr>
          <w:rStyle w:val="Level1asHeadingtext"/>
        </w:rPr>
        <w:t>PUBLIC SERVICE VALUES</w:t>
      </w:r>
      <w:bookmarkStart w:id="19" w:name="_NN40"/>
      <w:bookmarkEnd w:id="19"/>
      <w:r w:rsidR="00867595" w:rsidRPr="00867595">
        <w:fldChar w:fldCharType="begin"/>
      </w:r>
      <w:r w:rsidR="00867595" w:rsidRPr="00867595">
        <w:instrText xml:space="preserve"> TC "</w:instrText>
      </w:r>
      <w:r w:rsidR="00867595" w:rsidRPr="00867595">
        <w:fldChar w:fldCharType="begin"/>
      </w:r>
      <w:r w:rsidR="00867595" w:rsidRPr="00867595">
        <w:instrText xml:space="preserve"> REF _NN40\r \h </w:instrText>
      </w:r>
      <w:r w:rsidR="00867595" w:rsidRPr="00867595">
        <w:fldChar w:fldCharType="separate"/>
      </w:r>
      <w:bookmarkStart w:id="20" w:name="_Toc144281565"/>
      <w:r w:rsidR="008D4967">
        <w:rPr>
          <w:rFonts w:hint="eastAsia"/>
          <w:cs/>
        </w:rPr>
        <w:instrText>‎</w:instrText>
      </w:r>
      <w:r w:rsidR="008D4967">
        <w:instrText>6</w:instrText>
      </w:r>
      <w:r w:rsidR="00867595" w:rsidRPr="00867595">
        <w:fldChar w:fldCharType="end"/>
      </w:r>
      <w:r w:rsidR="00867595" w:rsidRPr="00867595">
        <w:tab/>
        <w:instrText>PUBLIC SERVICE VALUES</w:instrText>
      </w:r>
      <w:bookmarkEnd w:id="20"/>
      <w:r w:rsidR="00867595" w:rsidRPr="00867595">
        <w:instrText xml:space="preserve">" \l 1 </w:instrText>
      </w:r>
      <w:r w:rsidR="00867595" w:rsidRPr="00867595">
        <w:fldChar w:fldCharType="end"/>
      </w:r>
    </w:p>
    <w:p w14:paraId="395F4556" w14:textId="02F9A4CC" w:rsidR="007C1F08" w:rsidRPr="003405D6" w:rsidRDefault="00882076" w:rsidP="00882076">
      <w:pPr>
        <w:pStyle w:val="Level2"/>
        <w:rPr>
          <w:bCs/>
        </w:rPr>
      </w:pPr>
      <w:r w:rsidRPr="003405D6">
        <w:rPr>
          <w:bCs/>
        </w:rPr>
        <w:t xml:space="preserve">Public service values are at the heart of the further education service.  High standards of personal and corporate conduct, based on the principles set out in </w:t>
      </w:r>
      <w:r w:rsidR="0078536D">
        <w:rPr>
          <w:b/>
        </w:rPr>
        <w:t>Appendix</w:t>
      </w:r>
      <w:r w:rsidRPr="003405D6">
        <w:rPr>
          <w:b/>
        </w:rPr>
        <w:t xml:space="preserve"> 2</w:t>
      </w:r>
      <w:r w:rsidRPr="003405D6">
        <w:rPr>
          <w:bCs/>
        </w:rPr>
        <w:t xml:space="preserve">, and the recognition that students and other users of the </w:t>
      </w:r>
      <w:r w:rsidR="00736D5D">
        <w:rPr>
          <w:bCs/>
        </w:rPr>
        <w:t>Group</w:t>
      </w:r>
      <w:r w:rsidR="00A06AE6">
        <w:rPr>
          <w:bCs/>
        </w:rPr>
        <w:t>’</w:t>
      </w:r>
      <w:r w:rsidRPr="003405D6">
        <w:rPr>
          <w:bCs/>
        </w:rPr>
        <w:t>s services come first, are a requirement of being a member and should underpin all decisions taken by the Board.</w:t>
      </w:r>
    </w:p>
    <w:p w14:paraId="16F3BF9F" w14:textId="0BF45EED" w:rsidR="00697015" w:rsidRPr="00867595" w:rsidRDefault="00697015" w:rsidP="00867595">
      <w:pPr>
        <w:pStyle w:val="Level1"/>
        <w:keepNext/>
      </w:pPr>
      <w:r w:rsidRPr="003405D6">
        <w:rPr>
          <w:rStyle w:val="Level1asHeadingtext"/>
        </w:rPr>
        <w:t>SKILL, CARE AND DILIGENCE</w:t>
      </w:r>
      <w:bookmarkStart w:id="21" w:name="_NN41"/>
      <w:bookmarkEnd w:id="21"/>
      <w:r w:rsidR="00867595" w:rsidRPr="00867595">
        <w:fldChar w:fldCharType="begin"/>
      </w:r>
      <w:r w:rsidR="00867595" w:rsidRPr="00867595">
        <w:instrText xml:space="preserve"> TC "</w:instrText>
      </w:r>
      <w:r w:rsidR="00867595" w:rsidRPr="00867595">
        <w:fldChar w:fldCharType="begin"/>
      </w:r>
      <w:r w:rsidR="00867595" w:rsidRPr="00867595">
        <w:instrText xml:space="preserve"> REF _NN41\r \h </w:instrText>
      </w:r>
      <w:r w:rsidR="00867595" w:rsidRPr="00867595">
        <w:fldChar w:fldCharType="separate"/>
      </w:r>
      <w:bookmarkStart w:id="22" w:name="_Toc144281566"/>
      <w:r w:rsidR="008D4967">
        <w:rPr>
          <w:rFonts w:hint="eastAsia"/>
          <w:cs/>
        </w:rPr>
        <w:instrText>‎</w:instrText>
      </w:r>
      <w:r w:rsidR="008D4967">
        <w:instrText>7</w:instrText>
      </w:r>
      <w:r w:rsidR="00867595" w:rsidRPr="00867595">
        <w:fldChar w:fldCharType="end"/>
      </w:r>
      <w:r w:rsidR="00867595" w:rsidRPr="00867595">
        <w:tab/>
        <w:instrText>SKILL, CARE AND DILIGENCE</w:instrText>
      </w:r>
      <w:bookmarkEnd w:id="22"/>
      <w:r w:rsidR="00867595" w:rsidRPr="00867595">
        <w:instrText xml:space="preserve">" \l 1 </w:instrText>
      </w:r>
      <w:r w:rsidR="00867595" w:rsidRPr="00867595">
        <w:fldChar w:fldCharType="end"/>
      </w:r>
    </w:p>
    <w:p w14:paraId="200B0643" w14:textId="3478D7B3" w:rsidR="00697015" w:rsidRPr="003405D6" w:rsidRDefault="00697015" w:rsidP="00882076">
      <w:pPr>
        <w:pStyle w:val="Level2"/>
      </w:pPr>
      <w:r w:rsidRPr="003405D6">
        <w:t xml:space="preserve">A Corporation Member should in all </w:t>
      </w:r>
      <w:r w:rsidR="002E0B94" w:rsidRPr="003405D6">
        <w:t>their</w:t>
      </w:r>
      <w:r w:rsidRPr="003405D6">
        <w:t xml:space="preserve"> work for the</w:t>
      </w:r>
      <w:r w:rsidR="009929AD" w:rsidRPr="003405D6">
        <w:t xml:space="preserve"> </w:t>
      </w:r>
      <w:r w:rsidR="00736D5D">
        <w:t>Group</w:t>
      </w:r>
      <w:r w:rsidRPr="003405D6">
        <w:t xml:space="preserve"> exercise such skill as </w:t>
      </w:r>
      <w:r w:rsidR="002E0B94" w:rsidRPr="003405D6">
        <w:t>they</w:t>
      </w:r>
      <w:r w:rsidRPr="003405D6">
        <w:t xml:space="preserve"> possess and such</w:t>
      </w:r>
      <w:r w:rsidR="009929AD" w:rsidRPr="003405D6">
        <w:t xml:space="preserve"> </w:t>
      </w:r>
      <w:r w:rsidRPr="003405D6">
        <w:t>care and diligence as would be expected from a</w:t>
      </w:r>
      <w:r w:rsidR="009929AD" w:rsidRPr="003405D6">
        <w:t xml:space="preserve"> </w:t>
      </w:r>
      <w:r w:rsidRPr="003405D6">
        <w:t xml:space="preserve">reasonable person in the circumstances. </w:t>
      </w:r>
      <w:r w:rsidR="00CC0EF3" w:rsidRPr="003405D6">
        <w:t xml:space="preserve"> </w:t>
      </w:r>
      <w:r w:rsidRPr="003405D6">
        <w:t>This will be</w:t>
      </w:r>
      <w:r w:rsidR="009929AD" w:rsidRPr="003405D6">
        <w:t xml:space="preserve"> </w:t>
      </w:r>
      <w:r w:rsidRPr="003405D6">
        <w:t>particularly relevant when Corporation Members act as</w:t>
      </w:r>
      <w:r w:rsidR="009929AD" w:rsidRPr="003405D6">
        <w:t xml:space="preserve"> </w:t>
      </w:r>
      <w:r w:rsidRPr="003405D6">
        <w:t xml:space="preserve">agents of the </w:t>
      </w:r>
      <w:r w:rsidR="00736D5D">
        <w:t>Group</w:t>
      </w:r>
      <w:r w:rsidRPr="003405D6">
        <w:t xml:space="preserve">, </w:t>
      </w:r>
      <w:r w:rsidR="002E0B94" w:rsidRPr="003405D6">
        <w:t>e.g.</w:t>
      </w:r>
      <w:r w:rsidRPr="003405D6">
        <w:t xml:space="preserve"> when functions are</w:t>
      </w:r>
      <w:r w:rsidR="009929AD" w:rsidRPr="003405D6">
        <w:t xml:space="preserve"> </w:t>
      </w:r>
      <w:r w:rsidRPr="003405D6">
        <w:t>delegated to a committee of the Corporation or to the</w:t>
      </w:r>
      <w:r w:rsidR="009929AD" w:rsidRPr="003405D6">
        <w:t xml:space="preserve"> </w:t>
      </w:r>
      <w:r w:rsidRPr="003405D6">
        <w:t xml:space="preserve">Chair. </w:t>
      </w:r>
      <w:r w:rsidR="002E0B94" w:rsidRPr="003405D6">
        <w:t xml:space="preserve"> </w:t>
      </w:r>
      <w:r w:rsidRPr="003405D6">
        <w:t>Corporation Members should be careful to act</w:t>
      </w:r>
      <w:r w:rsidR="009929AD" w:rsidRPr="003405D6">
        <w:t xml:space="preserve"> </w:t>
      </w:r>
      <w:r w:rsidRPr="003405D6">
        <w:t>within the terms of reference of any committees on which</w:t>
      </w:r>
      <w:r w:rsidR="009929AD" w:rsidRPr="003405D6">
        <w:t xml:space="preserve"> </w:t>
      </w:r>
      <w:r w:rsidRPr="003405D6">
        <w:t>they serve.</w:t>
      </w:r>
    </w:p>
    <w:p w14:paraId="61FC0776" w14:textId="47E4C791" w:rsidR="00697015" w:rsidRPr="00867595" w:rsidRDefault="00697015" w:rsidP="00867595">
      <w:pPr>
        <w:pStyle w:val="Level1"/>
        <w:keepNext/>
      </w:pPr>
      <w:r w:rsidRPr="003405D6">
        <w:rPr>
          <w:rStyle w:val="Level1asHeadingtext"/>
        </w:rPr>
        <w:t>POWERS</w:t>
      </w:r>
      <w:bookmarkStart w:id="23" w:name="_NN42"/>
      <w:bookmarkEnd w:id="23"/>
      <w:r w:rsidR="00867595" w:rsidRPr="00867595">
        <w:fldChar w:fldCharType="begin"/>
      </w:r>
      <w:r w:rsidR="00867595" w:rsidRPr="00867595">
        <w:instrText xml:space="preserve"> TC "</w:instrText>
      </w:r>
      <w:r w:rsidR="00867595" w:rsidRPr="00867595">
        <w:fldChar w:fldCharType="begin"/>
      </w:r>
      <w:r w:rsidR="00867595" w:rsidRPr="00867595">
        <w:instrText xml:space="preserve"> REF _NN42\r \h </w:instrText>
      </w:r>
      <w:r w:rsidR="00867595" w:rsidRPr="00867595">
        <w:fldChar w:fldCharType="separate"/>
      </w:r>
      <w:bookmarkStart w:id="24" w:name="_Toc144281567"/>
      <w:r w:rsidR="008D4967">
        <w:rPr>
          <w:rFonts w:hint="eastAsia"/>
          <w:cs/>
        </w:rPr>
        <w:instrText>‎</w:instrText>
      </w:r>
      <w:r w:rsidR="008D4967">
        <w:instrText>8</w:instrText>
      </w:r>
      <w:r w:rsidR="00867595" w:rsidRPr="00867595">
        <w:fldChar w:fldCharType="end"/>
      </w:r>
      <w:r w:rsidR="00867595" w:rsidRPr="00867595">
        <w:tab/>
        <w:instrText>POWERS</w:instrText>
      </w:r>
      <w:bookmarkEnd w:id="24"/>
      <w:r w:rsidR="00867595" w:rsidRPr="00867595">
        <w:instrText xml:space="preserve">" \l 1 </w:instrText>
      </w:r>
      <w:r w:rsidR="00867595" w:rsidRPr="00867595">
        <w:fldChar w:fldCharType="end"/>
      </w:r>
    </w:p>
    <w:p w14:paraId="1CB732E1" w14:textId="637B6D21" w:rsidR="002C2625" w:rsidRPr="003405D6" w:rsidRDefault="00882076" w:rsidP="00882076">
      <w:pPr>
        <w:pStyle w:val="Level2"/>
      </w:pPr>
      <w:r w:rsidRPr="003405D6">
        <w:t xml:space="preserve">Corporation Members are responsible for taking decisions which are within the powers given to the Corporation by Parliament under sections 18 and 19 of the Further and Higher Education Act 1992, as amended.  A summary of those powers is set out in </w:t>
      </w:r>
      <w:r w:rsidR="0078536D">
        <w:rPr>
          <w:b/>
        </w:rPr>
        <w:t>Appendix</w:t>
      </w:r>
      <w:r w:rsidRPr="003405D6">
        <w:rPr>
          <w:b/>
        </w:rPr>
        <w:t xml:space="preserve"> 6</w:t>
      </w:r>
      <w:r w:rsidRPr="003405D6">
        <w:t xml:space="preserve">.  If a Corporation Member thinks that the Corporation is likely to exceed its powers by taking a particular decision, they should immediately refer the matter to the </w:t>
      </w:r>
      <w:r w:rsidR="003E5551" w:rsidRPr="003405D6">
        <w:t>Governance Professional</w:t>
      </w:r>
      <w:r w:rsidRPr="003405D6">
        <w:t xml:space="preserve"> for advice.</w:t>
      </w:r>
    </w:p>
    <w:p w14:paraId="3B27A2A0" w14:textId="1035FACF" w:rsidR="00697015" w:rsidRPr="00867595" w:rsidRDefault="00697015" w:rsidP="00867595">
      <w:pPr>
        <w:pStyle w:val="Level1"/>
        <w:keepNext/>
      </w:pPr>
      <w:r w:rsidRPr="003405D6">
        <w:rPr>
          <w:rStyle w:val="Level1asHeadingtext"/>
        </w:rPr>
        <w:t>CONFLICTS OF INTEREST</w:t>
      </w:r>
      <w:bookmarkStart w:id="25" w:name="_NN43"/>
      <w:bookmarkEnd w:id="25"/>
      <w:r w:rsidR="00867595" w:rsidRPr="00867595">
        <w:fldChar w:fldCharType="begin"/>
      </w:r>
      <w:r w:rsidR="00867595" w:rsidRPr="00867595">
        <w:instrText xml:space="preserve"> TC "</w:instrText>
      </w:r>
      <w:r w:rsidR="00867595" w:rsidRPr="00867595">
        <w:fldChar w:fldCharType="begin"/>
      </w:r>
      <w:r w:rsidR="00867595" w:rsidRPr="00867595">
        <w:instrText xml:space="preserve"> REF _NN43\r \h </w:instrText>
      </w:r>
      <w:r w:rsidR="00867595" w:rsidRPr="00867595">
        <w:fldChar w:fldCharType="separate"/>
      </w:r>
      <w:bookmarkStart w:id="26" w:name="_Toc144281568"/>
      <w:r w:rsidR="008D4967">
        <w:rPr>
          <w:rFonts w:hint="eastAsia"/>
          <w:cs/>
        </w:rPr>
        <w:instrText>‎</w:instrText>
      </w:r>
      <w:r w:rsidR="008D4967">
        <w:instrText>9</w:instrText>
      </w:r>
      <w:r w:rsidR="00867595" w:rsidRPr="00867595">
        <w:fldChar w:fldCharType="end"/>
      </w:r>
      <w:r w:rsidR="00867595" w:rsidRPr="00867595">
        <w:tab/>
        <w:instrText>CONFLICTS OF INTEREST</w:instrText>
      </w:r>
      <w:bookmarkEnd w:id="26"/>
      <w:r w:rsidR="00867595" w:rsidRPr="00867595">
        <w:instrText xml:space="preserve">" \l 1 </w:instrText>
      </w:r>
      <w:r w:rsidR="00867595" w:rsidRPr="00867595">
        <w:fldChar w:fldCharType="end"/>
      </w:r>
    </w:p>
    <w:p w14:paraId="7A96B980" w14:textId="39685787" w:rsidR="00697015" w:rsidRPr="003405D6" w:rsidRDefault="00697015" w:rsidP="00882076">
      <w:pPr>
        <w:pStyle w:val="Level2"/>
      </w:pPr>
      <w:r w:rsidRPr="003405D6">
        <w:t>Like other persons who owe a fiduciary duty,</w:t>
      </w:r>
      <w:r w:rsidR="009929AD" w:rsidRPr="003405D6">
        <w:t xml:space="preserve"> </w:t>
      </w:r>
      <w:r w:rsidRPr="003405D6">
        <w:t>Corporation Members should seek to avoid</w:t>
      </w:r>
      <w:r w:rsidR="009929AD" w:rsidRPr="003405D6">
        <w:t xml:space="preserve"> </w:t>
      </w:r>
      <w:r w:rsidRPr="003405D6">
        <w:t>putting themselves in a position where there is a</w:t>
      </w:r>
      <w:r w:rsidR="009929AD" w:rsidRPr="003405D6">
        <w:t xml:space="preserve"> </w:t>
      </w:r>
      <w:r w:rsidRPr="003405D6">
        <w:t>conflict (actual or potential) between their</w:t>
      </w:r>
      <w:r w:rsidR="009929AD" w:rsidRPr="003405D6">
        <w:t xml:space="preserve"> </w:t>
      </w:r>
      <w:r w:rsidRPr="003405D6">
        <w:t>personal interests and their duties to the</w:t>
      </w:r>
      <w:r w:rsidR="009929AD" w:rsidRPr="003405D6">
        <w:t xml:space="preserve"> </w:t>
      </w:r>
      <w:r w:rsidRPr="003405D6">
        <w:t xml:space="preserve">Corporation. </w:t>
      </w:r>
      <w:r w:rsidR="00CC0EF3" w:rsidRPr="003405D6">
        <w:t xml:space="preserve"> </w:t>
      </w:r>
      <w:r w:rsidRPr="003405D6">
        <w:t>They should not allow any conflict</w:t>
      </w:r>
      <w:r w:rsidR="009929AD" w:rsidRPr="003405D6">
        <w:t xml:space="preserve"> </w:t>
      </w:r>
      <w:r w:rsidRPr="003405D6">
        <w:t>of interest to arise which might interfere with the</w:t>
      </w:r>
      <w:r w:rsidR="009929AD" w:rsidRPr="003405D6">
        <w:t xml:space="preserve"> </w:t>
      </w:r>
      <w:r w:rsidRPr="003405D6">
        <w:t>exercise of their independent judgement.</w:t>
      </w:r>
    </w:p>
    <w:p w14:paraId="03575A7D" w14:textId="5C16945F" w:rsidR="00697015" w:rsidRPr="003405D6" w:rsidRDefault="00697015" w:rsidP="00882076">
      <w:pPr>
        <w:pStyle w:val="Level2"/>
      </w:pPr>
      <w:r w:rsidRPr="003405D6">
        <w:t>Corporation Members are reminded that under</w:t>
      </w:r>
      <w:r w:rsidR="009929AD" w:rsidRPr="003405D6">
        <w:t xml:space="preserve"> </w:t>
      </w:r>
      <w:r w:rsidRPr="003405D6">
        <w:t xml:space="preserve">the </w:t>
      </w:r>
      <w:r w:rsidR="00736D5D">
        <w:t>Group</w:t>
      </w:r>
      <w:r w:rsidR="00A06AE6">
        <w:t>’</w:t>
      </w:r>
      <w:r w:rsidRPr="003405D6">
        <w:t>s Instrument of Government and its</w:t>
      </w:r>
      <w:r w:rsidR="009929AD" w:rsidRPr="003405D6">
        <w:t xml:space="preserve"> </w:t>
      </w:r>
      <w:r w:rsidRPr="003405D6">
        <w:t xml:space="preserve">policy on </w:t>
      </w:r>
      <w:r w:rsidRPr="003405D6">
        <w:lastRenderedPageBreak/>
        <w:t>Conflicts of Interest</w:t>
      </w:r>
      <w:r w:rsidR="000B2BB0">
        <w:t>,</w:t>
      </w:r>
      <w:r w:rsidRPr="003405D6">
        <w:t xml:space="preserve"> and the general</w:t>
      </w:r>
      <w:r w:rsidR="009929AD" w:rsidRPr="003405D6">
        <w:t xml:space="preserve"> </w:t>
      </w:r>
      <w:r w:rsidRPr="003405D6">
        <w:t>law</w:t>
      </w:r>
      <w:r w:rsidR="000B2BB0">
        <w:t>,</w:t>
      </w:r>
      <w:r w:rsidRPr="003405D6">
        <w:t xml:space="preserve"> they must disclose to the Corporation any</w:t>
      </w:r>
      <w:r w:rsidR="009929AD" w:rsidRPr="003405D6">
        <w:t xml:space="preserve"> </w:t>
      </w:r>
      <w:r w:rsidRPr="003405D6">
        <w:t>direct or indirect financial interest they have, or</w:t>
      </w:r>
      <w:r w:rsidR="009929AD" w:rsidRPr="003405D6">
        <w:t xml:space="preserve"> </w:t>
      </w:r>
      <w:r w:rsidRPr="003405D6">
        <w:t xml:space="preserve">may have, in the supply of work to the </w:t>
      </w:r>
      <w:r w:rsidR="00736D5D">
        <w:t>Group</w:t>
      </w:r>
      <w:r w:rsidRPr="003405D6">
        <w:t xml:space="preserve"> or</w:t>
      </w:r>
      <w:r w:rsidR="009929AD" w:rsidRPr="003405D6">
        <w:t xml:space="preserve"> </w:t>
      </w:r>
      <w:r w:rsidRPr="003405D6">
        <w:t>the supply of goods for the purposes of the</w:t>
      </w:r>
      <w:r w:rsidR="009929AD" w:rsidRPr="003405D6">
        <w:t xml:space="preserve"> </w:t>
      </w:r>
      <w:r w:rsidR="00736D5D">
        <w:t>Group</w:t>
      </w:r>
      <w:r w:rsidRPr="003405D6">
        <w:t>, or in any contract or proposed contract</w:t>
      </w:r>
      <w:r w:rsidR="009929AD" w:rsidRPr="003405D6">
        <w:t xml:space="preserve"> </w:t>
      </w:r>
      <w:r w:rsidRPr="003405D6">
        <w:t xml:space="preserve">concerning the </w:t>
      </w:r>
      <w:r w:rsidR="00736D5D">
        <w:t>Group</w:t>
      </w:r>
      <w:r w:rsidRPr="003405D6">
        <w:t>, or in any other matter</w:t>
      </w:r>
      <w:r w:rsidR="009929AD" w:rsidRPr="003405D6">
        <w:t xml:space="preserve"> </w:t>
      </w:r>
      <w:r w:rsidRPr="003405D6">
        <w:t xml:space="preserve">relating to the </w:t>
      </w:r>
      <w:r w:rsidR="00736D5D">
        <w:t>Group</w:t>
      </w:r>
      <w:r w:rsidRPr="003405D6">
        <w:t xml:space="preserve"> or any other interest of a</w:t>
      </w:r>
      <w:r w:rsidR="009929AD" w:rsidRPr="003405D6">
        <w:t xml:space="preserve"> </w:t>
      </w:r>
      <w:r w:rsidRPr="003405D6">
        <w:t>type specified by the Corporation in any matter</w:t>
      </w:r>
      <w:r w:rsidR="009929AD" w:rsidRPr="003405D6">
        <w:t xml:space="preserve"> </w:t>
      </w:r>
      <w:r w:rsidRPr="003405D6">
        <w:t xml:space="preserve">relating to the </w:t>
      </w:r>
      <w:r w:rsidR="00736D5D">
        <w:t>Group</w:t>
      </w:r>
      <w:r w:rsidRPr="003405D6">
        <w:t>, or any duty which is</w:t>
      </w:r>
      <w:r w:rsidR="009929AD" w:rsidRPr="003405D6">
        <w:t xml:space="preserve"> </w:t>
      </w:r>
      <w:r w:rsidRPr="003405D6">
        <w:t>material and which conflicts or may conflict with</w:t>
      </w:r>
      <w:r w:rsidR="009929AD" w:rsidRPr="003405D6">
        <w:t xml:space="preserve"> </w:t>
      </w:r>
      <w:r w:rsidRPr="003405D6">
        <w:t>the interests of the Corporation.</w:t>
      </w:r>
    </w:p>
    <w:p w14:paraId="493731F8" w14:textId="397F21DB" w:rsidR="00697015" w:rsidRPr="003405D6" w:rsidRDefault="00697015" w:rsidP="00882076">
      <w:pPr>
        <w:pStyle w:val="Level2"/>
      </w:pPr>
      <w:r w:rsidRPr="003405D6">
        <w:t>If an interest of any kind</w:t>
      </w:r>
      <w:r w:rsidR="009244A0">
        <w:t xml:space="preserve">, </w:t>
      </w:r>
      <w:r w:rsidRPr="003405D6">
        <w:t>including an interest of a</w:t>
      </w:r>
      <w:r w:rsidR="009929AD" w:rsidRPr="003405D6">
        <w:t xml:space="preserve"> </w:t>
      </w:r>
      <w:r w:rsidRPr="003405D6">
        <w:t>spouse, partner</w:t>
      </w:r>
      <w:r w:rsidR="000B2BB0">
        <w:t>,</w:t>
      </w:r>
      <w:r w:rsidRPr="003405D6">
        <w:t xml:space="preserve"> or business associate of a</w:t>
      </w:r>
      <w:r w:rsidR="009929AD" w:rsidRPr="003405D6">
        <w:t xml:space="preserve"> </w:t>
      </w:r>
      <w:r w:rsidRPr="003405D6">
        <w:t>Corporation Member or of a close relative of the</w:t>
      </w:r>
      <w:r w:rsidR="009929AD" w:rsidRPr="003405D6">
        <w:t xml:space="preserve"> </w:t>
      </w:r>
      <w:r w:rsidRPr="003405D6">
        <w:t xml:space="preserve">Corporation Member or </w:t>
      </w:r>
      <w:r w:rsidR="002E0B94" w:rsidRPr="003405D6">
        <w:t>their</w:t>
      </w:r>
      <w:r w:rsidRPr="003405D6">
        <w:t xml:space="preserve"> spouse, partner</w:t>
      </w:r>
      <w:r w:rsidR="000B2BB0">
        <w:t>,</w:t>
      </w:r>
      <w:r w:rsidR="009929AD" w:rsidRPr="003405D6">
        <w:t xml:space="preserve"> </w:t>
      </w:r>
      <w:r w:rsidRPr="003405D6">
        <w:t>or business associate</w:t>
      </w:r>
      <w:r w:rsidR="009244A0">
        <w:t>,</w:t>
      </w:r>
      <w:r w:rsidRPr="003405D6">
        <w:t xml:space="preserve"> is likely or would, if publicly</w:t>
      </w:r>
      <w:r w:rsidR="009929AD" w:rsidRPr="003405D6">
        <w:t xml:space="preserve"> </w:t>
      </w:r>
      <w:r w:rsidRPr="003405D6">
        <w:t>known, be perceived as being likely to interfere</w:t>
      </w:r>
      <w:r w:rsidR="009929AD" w:rsidRPr="003405D6">
        <w:t xml:space="preserve"> </w:t>
      </w:r>
      <w:r w:rsidRPr="003405D6">
        <w:t>with the exercise of a Corporation Member</w:t>
      </w:r>
      <w:r w:rsidR="00A06AE6">
        <w:t>’</w:t>
      </w:r>
      <w:r w:rsidRPr="003405D6">
        <w:t>s</w:t>
      </w:r>
      <w:r w:rsidR="009929AD" w:rsidRPr="003405D6">
        <w:t xml:space="preserve"> </w:t>
      </w:r>
      <w:r w:rsidRPr="003405D6">
        <w:t>independent judgement, then:</w:t>
      </w:r>
    </w:p>
    <w:p w14:paraId="6584D8A6" w14:textId="3BE442A9" w:rsidR="00697015" w:rsidRPr="003405D6" w:rsidRDefault="00697015" w:rsidP="00F51EF0">
      <w:pPr>
        <w:pStyle w:val="Level3"/>
        <w:numPr>
          <w:ilvl w:val="0"/>
          <w:numId w:val="34"/>
        </w:numPr>
        <w:ind w:left="284" w:hanging="284"/>
      </w:pPr>
      <w:r w:rsidRPr="003405D6">
        <w:t>the interest, financial or otherwise,</w:t>
      </w:r>
      <w:r w:rsidR="009929AD" w:rsidRPr="003405D6">
        <w:t xml:space="preserve"> </w:t>
      </w:r>
      <w:r w:rsidRPr="003405D6">
        <w:t xml:space="preserve">should be reported to the </w:t>
      </w:r>
      <w:r w:rsidR="003E5551" w:rsidRPr="003405D6">
        <w:t xml:space="preserve">Governance </w:t>
      </w:r>
      <w:proofErr w:type="gramStart"/>
      <w:r w:rsidR="003E5551" w:rsidRPr="003405D6">
        <w:t>Professional</w:t>
      </w:r>
      <w:r w:rsidRPr="003405D6">
        <w:t>;</w:t>
      </w:r>
      <w:proofErr w:type="gramEnd"/>
    </w:p>
    <w:p w14:paraId="3478452D" w14:textId="2AF20845" w:rsidR="00697015" w:rsidRPr="003405D6" w:rsidRDefault="00697015" w:rsidP="00F51EF0">
      <w:pPr>
        <w:pStyle w:val="Level3"/>
        <w:numPr>
          <w:ilvl w:val="0"/>
          <w:numId w:val="34"/>
        </w:numPr>
        <w:ind w:left="284" w:hanging="284"/>
      </w:pPr>
      <w:r w:rsidRPr="003405D6">
        <w:t>the nature and extent of the interest</w:t>
      </w:r>
      <w:r w:rsidR="009929AD" w:rsidRPr="003405D6">
        <w:t xml:space="preserve"> </w:t>
      </w:r>
      <w:r w:rsidRPr="003405D6">
        <w:t>should be fully disclosed to the</w:t>
      </w:r>
      <w:r w:rsidR="009929AD" w:rsidRPr="003405D6">
        <w:t xml:space="preserve"> </w:t>
      </w:r>
      <w:r w:rsidRPr="003405D6">
        <w:t>Corporation before the matter giving rise</w:t>
      </w:r>
      <w:r w:rsidR="009929AD" w:rsidRPr="003405D6">
        <w:t xml:space="preserve"> </w:t>
      </w:r>
      <w:r w:rsidRPr="003405D6">
        <w:t>to the interest is considered</w:t>
      </w:r>
      <w:r w:rsidR="003F2165" w:rsidRPr="003405D6">
        <w:t>.</w:t>
      </w:r>
    </w:p>
    <w:p w14:paraId="0502A645" w14:textId="4DC151F0" w:rsidR="00697015" w:rsidRPr="003405D6" w:rsidRDefault="003F2165" w:rsidP="00882076">
      <w:pPr>
        <w:pStyle w:val="Level3"/>
      </w:pPr>
      <w:r w:rsidRPr="003405D6">
        <w:t>I</w:t>
      </w:r>
      <w:r w:rsidR="00697015" w:rsidRPr="003405D6">
        <w:t>f the Corporation Member concerned is</w:t>
      </w:r>
      <w:r w:rsidR="009929AD" w:rsidRPr="003405D6">
        <w:t xml:space="preserve"> </w:t>
      </w:r>
      <w:r w:rsidR="00697015" w:rsidRPr="003405D6">
        <w:t>present at a meeting of the Corporation,</w:t>
      </w:r>
      <w:r w:rsidR="009929AD" w:rsidRPr="003405D6">
        <w:t xml:space="preserve"> </w:t>
      </w:r>
      <w:r w:rsidR="00697015" w:rsidRPr="003405D6">
        <w:t>or any of its committees, at which such</w:t>
      </w:r>
      <w:r w:rsidR="009929AD" w:rsidRPr="003405D6">
        <w:t xml:space="preserve"> </w:t>
      </w:r>
      <w:r w:rsidR="00697015" w:rsidRPr="003405D6">
        <w:t>supply, contract or other matter</w:t>
      </w:r>
      <w:r w:rsidR="009929AD" w:rsidRPr="003405D6">
        <w:t xml:space="preserve"> </w:t>
      </w:r>
      <w:r w:rsidR="00697015" w:rsidRPr="003405D6">
        <w:t>constituting the interest is to be</w:t>
      </w:r>
      <w:r w:rsidR="009929AD" w:rsidRPr="003405D6">
        <w:t xml:space="preserve"> </w:t>
      </w:r>
      <w:r w:rsidR="00697015" w:rsidRPr="003405D6">
        <w:t xml:space="preserve">considered, </w:t>
      </w:r>
      <w:r w:rsidR="00DA537D" w:rsidRPr="003405D6">
        <w:t>they</w:t>
      </w:r>
      <w:r w:rsidR="00697015" w:rsidRPr="003405D6">
        <w:t xml:space="preserve"> should:</w:t>
      </w:r>
    </w:p>
    <w:p w14:paraId="51B14D27" w14:textId="77777777" w:rsidR="00697015" w:rsidRPr="003405D6" w:rsidRDefault="00697015" w:rsidP="004A0EF1">
      <w:pPr>
        <w:pStyle w:val="Level3"/>
        <w:numPr>
          <w:ilvl w:val="0"/>
          <w:numId w:val="42"/>
        </w:numPr>
        <w:ind w:left="284" w:hanging="284"/>
      </w:pPr>
      <w:r w:rsidRPr="003405D6">
        <w:t>not take part in the consideration or vote</w:t>
      </w:r>
      <w:r w:rsidR="009929AD" w:rsidRPr="003405D6">
        <w:t xml:space="preserve"> </w:t>
      </w:r>
      <w:r w:rsidRPr="003405D6">
        <w:t>on any question with respect to it and</w:t>
      </w:r>
      <w:r w:rsidR="009929AD" w:rsidRPr="003405D6">
        <w:t xml:space="preserve"> </w:t>
      </w:r>
      <w:r w:rsidRPr="003405D6">
        <w:t>shall not be counted in the quorum for</w:t>
      </w:r>
      <w:r w:rsidR="009929AD" w:rsidRPr="003405D6">
        <w:t xml:space="preserve"> </w:t>
      </w:r>
      <w:r w:rsidRPr="003405D6">
        <w:t>that meeting; and</w:t>
      </w:r>
    </w:p>
    <w:p w14:paraId="19E9B1D4" w14:textId="77777777" w:rsidR="00697015" w:rsidRPr="003405D6" w:rsidRDefault="00697015" w:rsidP="004A0EF1">
      <w:pPr>
        <w:pStyle w:val="Level3"/>
        <w:numPr>
          <w:ilvl w:val="0"/>
          <w:numId w:val="42"/>
        </w:numPr>
        <w:ind w:left="284" w:hanging="284"/>
      </w:pPr>
      <w:r w:rsidRPr="003405D6">
        <w:t>withdraw from that Corporation or</w:t>
      </w:r>
      <w:r w:rsidR="009929AD" w:rsidRPr="003405D6">
        <w:t xml:space="preserve"> </w:t>
      </w:r>
      <w:r w:rsidRPr="003405D6">
        <w:t>committee meeting where required to</w:t>
      </w:r>
      <w:r w:rsidR="009929AD" w:rsidRPr="003405D6">
        <w:t xml:space="preserve"> </w:t>
      </w:r>
      <w:r w:rsidRPr="003405D6">
        <w:t>do so by a majority of the Members of</w:t>
      </w:r>
      <w:r w:rsidR="009929AD" w:rsidRPr="003405D6">
        <w:t xml:space="preserve"> </w:t>
      </w:r>
      <w:r w:rsidRPr="003405D6">
        <w:t>the Corporation or committee present at</w:t>
      </w:r>
      <w:r w:rsidR="009929AD" w:rsidRPr="003405D6">
        <w:t xml:space="preserve"> </w:t>
      </w:r>
      <w:r w:rsidRPr="003405D6">
        <w:t>the meeting.</w:t>
      </w:r>
    </w:p>
    <w:p w14:paraId="0511EF80" w14:textId="3FB322DA" w:rsidR="00697015" w:rsidRPr="003405D6" w:rsidRDefault="00697015" w:rsidP="00882076">
      <w:pPr>
        <w:pStyle w:val="Level2"/>
      </w:pPr>
      <w:r w:rsidRPr="003405D6">
        <w:t>Where it is proposed that the Corporation should</w:t>
      </w:r>
      <w:r w:rsidR="009929AD" w:rsidRPr="003405D6">
        <w:t xml:space="preserve"> </w:t>
      </w:r>
      <w:r w:rsidRPr="003405D6">
        <w:t>grant a member a financial interest</w:t>
      </w:r>
      <w:r w:rsidR="009244A0">
        <w:t xml:space="preserve">, </w:t>
      </w:r>
      <w:r w:rsidRPr="003405D6">
        <w:t>such as a</w:t>
      </w:r>
      <w:r w:rsidR="009929AD" w:rsidRPr="003405D6">
        <w:t xml:space="preserve"> </w:t>
      </w:r>
      <w:r w:rsidRPr="003405D6">
        <w:t>contract for the supply of goods or services</w:t>
      </w:r>
      <w:r w:rsidR="009244A0">
        <w:t xml:space="preserve">, </w:t>
      </w:r>
      <w:r w:rsidRPr="003405D6">
        <w:t>the</w:t>
      </w:r>
      <w:r w:rsidR="009929AD" w:rsidRPr="003405D6">
        <w:t xml:space="preserve"> </w:t>
      </w:r>
      <w:r w:rsidRPr="003405D6">
        <w:t>Corporation must observe the requirements of</w:t>
      </w:r>
      <w:r w:rsidR="009929AD" w:rsidRPr="003405D6">
        <w:t xml:space="preserve"> </w:t>
      </w:r>
      <w:r w:rsidRPr="003405D6">
        <w:t xml:space="preserve">the Charities Act 2011. </w:t>
      </w:r>
      <w:r w:rsidR="003F2165" w:rsidRPr="003405D6">
        <w:t xml:space="preserve"> </w:t>
      </w:r>
      <w:r w:rsidRPr="003405D6">
        <w:t>The Corporation may wish</w:t>
      </w:r>
      <w:r w:rsidR="009929AD" w:rsidRPr="003405D6">
        <w:t xml:space="preserve"> </w:t>
      </w:r>
      <w:r w:rsidRPr="003405D6">
        <w:t>to take legal advice before granting such an</w:t>
      </w:r>
      <w:r w:rsidR="009929AD" w:rsidRPr="003405D6">
        <w:t xml:space="preserve"> </w:t>
      </w:r>
      <w:r w:rsidRPr="003405D6">
        <w:t>interest to a member.</w:t>
      </w:r>
    </w:p>
    <w:p w14:paraId="1C1DA518" w14:textId="20EE07CA" w:rsidR="00697015" w:rsidRPr="003405D6" w:rsidRDefault="00697015" w:rsidP="00882076">
      <w:pPr>
        <w:pStyle w:val="Level2"/>
      </w:pPr>
      <w:r w:rsidRPr="003405D6">
        <w:t>Corporation Members must not receive gifts,</w:t>
      </w:r>
      <w:r w:rsidR="009929AD" w:rsidRPr="003405D6">
        <w:t xml:space="preserve"> </w:t>
      </w:r>
      <w:r w:rsidR="000B2BB0" w:rsidRPr="003405D6">
        <w:t>hospitality,</w:t>
      </w:r>
      <w:r w:rsidRPr="003405D6">
        <w:t xml:space="preserve"> or benefits of any kind from a third</w:t>
      </w:r>
      <w:r w:rsidR="009929AD" w:rsidRPr="003405D6">
        <w:t xml:space="preserve"> </w:t>
      </w:r>
      <w:r w:rsidRPr="003405D6">
        <w:t>party which might be in breach of the Bribery Act</w:t>
      </w:r>
      <w:r w:rsidR="009929AD" w:rsidRPr="003405D6">
        <w:t xml:space="preserve"> </w:t>
      </w:r>
      <w:r w:rsidRPr="003405D6">
        <w:t xml:space="preserve">2010 and the </w:t>
      </w:r>
      <w:r w:rsidR="00736D5D">
        <w:t>Group</w:t>
      </w:r>
      <w:r w:rsidR="00A06AE6">
        <w:t>’</w:t>
      </w:r>
      <w:r w:rsidRPr="003405D6">
        <w:t>s anti-bribery policy and</w:t>
      </w:r>
      <w:r w:rsidR="009929AD" w:rsidRPr="003405D6">
        <w:t xml:space="preserve"> </w:t>
      </w:r>
      <w:r w:rsidRPr="003405D6">
        <w:t xml:space="preserve">the </w:t>
      </w:r>
      <w:r w:rsidR="00736D5D">
        <w:t>Group</w:t>
      </w:r>
      <w:r w:rsidR="00A06AE6">
        <w:t>’</w:t>
      </w:r>
      <w:r w:rsidRPr="003405D6">
        <w:t xml:space="preserve">s policy on receiving </w:t>
      </w:r>
      <w:proofErr w:type="gramStart"/>
      <w:r w:rsidRPr="003405D6">
        <w:t>gifts</w:t>
      </w:r>
      <w:r w:rsidR="009244A0">
        <w:t xml:space="preserve">, </w:t>
      </w:r>
      <w:r w:rsidRPr="003405D6">
        <w:t>or</w:t>
      </w:r>
      <w:proofErr w:type="gramEnd"/>
      <w:r w:rsidRPr="003405D6">
        <w:t xml:space="preserve"> be seen</w:t>
      </w:r>
      <w:r w:rsidR="009929AD" w:rsidRPr="003405D6">
        <w:t xml:space="preserve"> </w:t>
      </w:r>
      <w:r w:rsidRPr="003405D6">
        <w:t>to compromise their personal judgement or</w:t>
      </w:r>
      <w:r w:rsidR="009929AD" w:rsidRPr="003405D6">
        <w:t xml:space="preserve"> </w:t>
      </w:r>
      <w:r w:rsidRPr="003405D6">
        <w:t>integrity. Any offer or receipt of such gifts,</w:t>
      </w:r>
      <w:r w:rsidR="009929AD" w:rsidRPr="003405D6">
        <w:t xml:space="preserve"> </w:t>
      </w:r>
      <w:r w:rsidRPr="003405D6">
        <w:t>hospitality or benefits should immediately be</w:t>
      </w:r>
      <w:r w:rsidR="009929AD" w:rsidRPr="003405D6">
        <w:t xml:space="preserve"> </w:t>
      </w:r>
      <w:r w:rsidRPr="003405D6">
        <w:t>reported to</w:t>
      </w:r>
      <w:r w:rsidR="000B2BB0">
        <w:t>, and recorded by,</w:t>
      </w:r>
      <w:r w:rsidRPr="003405D6">
        <w:t xml:space="preserve"> the </w:t>
      </w:r>
      <w:r w:rsidR="003E5551" w:rsidRPr="003405D6">
        <w:t>Governance Professional</w:t>
      </w:r>
      <w:r w:rsidRPr="003405D6">
        <w:t>.</w:t>
      </w:r>
    </w:p>
    <w:p w14:paraId="4FC341A0" w14:textId="02DF0BAB" w:rsidR="00716A70" w:rsidRPr="003405D6" w:rsidRDefault="00697015" w:rsidP="00882076">
      <w:pPr>
        <w:pStyle w:val="Level2"/>
      </w:pPr>
      <w:r w:rsidRPr="003405D6">
        <w:t xml:space="preserve">The </w:t>
      </w:r>
      <w:r w:rsidR="003E5551" w:rsidRPr="003405D6">
        <w:t>Governance Professional</w:t>
      </w:r>
      <w:r w:rsidRPr="003405D6">
        <w:t xml:space="preserve"> will maintain a Register of Corporation</w:t>
      </w:r>
      <w:r w:rsidR="009929AD" w:rsidRPr="003405D6">
        <w:t xml:space="preserve"> </w:t>
      </w:r>
      <w:r w:rsidRPr="003405D6">
        <w:t>Members</w:t>
      </w:r>
      <w:r w:rsidR="00A06AE6">
        <w:t>’</w:t>
      </w:r>
      <w:r w:rsidRPr="003405D6">
        <w:t xml:space="preserve"> Interests which </w:t>
      </w:r>
      <w:r w:rsidRPr="003405D6">
        <w:t>will be open for public</w:t>
      </w:r>
      <w:r w:rsidR="009929AD" w:rsidRPr="003405D6">
        <w:t xml:space="preserve"> </w:t>
      </w:r>
      <w:r w:rsidRPr="003405D6">
        <w:t xml:space="preserve">inspection. </w:t>
      </w:r>
      <w:r w:rsidR="00CC0EF3" w:rsidRPr="003405D6">
        <w:t xml:space="preserve"> </w:t>
      </w:r>
      <w:r w:rsidRPr="003405D6">
        <w:t>Corporation Members must disclose</w:t>
      </w:r>
      <w:r w:rsidR="009929AD" w:rsidRPr="003405D6">
        <w:t xml:space="preserve"> </w:t>
      </w:r>
      <w:r w:rsidRPr="003405D6">
        <w:t>routinely to the Corporation all business interests,</w:t>
      </w:r>
      <w:r w:rsidR="009929AD" w:rsidRPr="003405D6">
        <w:t xml:space="preserve"> </w:t>
      </w:r>
      <w:r w:rsidRPr="003405D6">
        <w:t>financial or otherwise, which they or persons</w:t>
      </w:r>
      <w:r w:rsidR="009929AD" w:rsidRPr="003405D6">
        <w:t xml:space="preserve"> </w:t>
      </w:r>
      <w:r w:rsidRPr="003405D6">
        <w:t xml:space="preserve">associated with them may have, and the </w:t>
      </w:r>
      <w:r w:rsidR="003E5551" w:rsidRPr="003405D6">
        <w:t>Governance Professional</w:t>
      </w:r>
      <w:r w:rsidRPr="003405D6">
        <w:t xml:space="preserve"> will</w:t>
      </w:r>
      <w:r w:rsidR="009929AD" w:rsidRPr="003405D6">
        <w:t xml:space="preserve"> </w:t>
      </w:r>
      <w:r w:rsidRPr="003405D6">
        <w:t xml:space="preserve">enter such interests on the Register. </w:t>
      </w:r>
      <w:r w:rsidR="003F2165" w:rsidRPr="003405D6">
        <w:t xml:space="preserve"> </w:t>
      </w:r>
      <w:r w:rsidRPr="003405D6">
        <w:t>Corporation</w:t>
      </w:r>
      <w:r w:rsidR="009929AD" w:rsidRPr="003405D6">
        <w:t xml:space="preserve"> </w:t>
      </w:r>
      <w:r w:rsidRPr="003405D6">
        <w:t>Members must give sufficient details to allow the</w:t>
      </w:r>
      <w:r w:rsidR="009929AD" w:rsidRPr="003405D6">
        <w:t xml:space="preserve"> </w:t>
      </w:r>
      <w:r w:rsidRPr="003405D6">
        <w:t>nature of the interests to be understood by</w:t>
      </w:r>
      <w:r w:rsidR="009929AD" w:rsidRPr="003405D6">
        <w:t xml:space="preserve"> </w:t>
      </w:r>
      <w:r w:rsidRPr="003405D6">
        <w:t xml:space="preserve">enquirers. </w:t>
      </w:r>
      <w:r w:rsidR="003F2165" w:rsidRPr="003405D6">
        <w:t xml:space="preserve"> </w:t>
      </w:r>
      <w:r w:rsidRPr="003405D6">
        <w:t>Corporation Members should inform</w:t>
      </w:r>
      <w:r w:rsidR="009929AD" w:rsidRPr="003405D6">
        <w:t xml:space="preserve"> </w:t>
      </w:r>
      <w:r w:rsidRPr="003405D6">
        <w:t xml:space="preserve">the </w:t>
      </w:r>
      <w:r w:rsidR="003E5551" w:rsidRPr="003405D6">
        <w:t>Governance Professional</w:t>
      </w:r>
      <w:r w:rsidRPr="003405D6">
        <w:t xml:space="preserve"> whenever their circumstances change</w:t>
      </w:r>
      <w:r w:rsidR="000B2BB0">
        <w:t>,</w:t>
      </w:r>
      <w:r w:rsidR="009929AD" w:rsidRPr="003405D6">
        <w:t xml:space="preserve"> </w:t>
      </w:r>
      <w:r w:rsidRPr="003405D6">
        <w:t xml:space="preserve">and interests are acquired or lost. </w:t>
      </w:r>
      <w:r w:rsidR="003F2165" w:rsidRPr="003405D6">
        <w:t xml:space="preserve"> </w:t>
      </w:r>
    </w:p>
    <w:p w14:paraId="683A416F" w14:textId="15009905" w:rsidR="00716A70" w:rsidRPr="003405D6" w:rsidRDefault="00716A70" w:rsidP="00716A70">
      <w:pPr>
        <w:pStyle w:val="Level2"/>
      </w:pPr>
      <w:r w:rsidRPr="003405D6">
        <w:t xml:space="preserve">For the purposes of this </w:t>
      </w:r>
      <w:r w:rsidRPr="003405D6">
        <w:rPr>
          <w:b/>
          <w:bCs/>
        </w:rPr>
        <w:t>clause 9</w:t>
      </w:r>
      <w:r w:rsidRPr="003405D6">
        <w:t xml:space="preserve"> </w:t>
      </w:r>
      <w:r w:rsidR="00A06AE6">
        <w:t>“</w:t>
      </w:r>
      <w:r w:rsidRPr="003405D6">
        <w:t>close relative</w:t>
      </w:r>
      <w:r w:rsidR="00A06AE6">
        <w:t>”</w:t>
      </w:r>
      <w:r w:rsidRPr="003405D6">
        <w:t xml:space="preserve"> includes but is not limited to a father, mother, brother, sister, child, grandchild and </w:t>
      </w:r>
      <w:proofErr w:type="gramStart"/>
      <w:r w:rsidRPr="003405D6">
        <w:t>step-father</w:t>
      </w:r>
      <w:proofErr w:type="gramEnd"/>
      <w:r w:rsidRPr="003405D6">
        <w:t>/mother/brother/sister/child.</w:t>
      </w:r>
    </w:p>
    <w:p w14:paraId="0C56B04C" w14:textId="7BB0A646" w:rsidR="009D15E6" w:rsidRPr="003405D6" w:rsidRDefault="009D15E6" w:rsidP="009D15E6">
      <w:pPr>
        <w:pStyle w:val="Level2"/>
      </w:pPr>
      <w:r w:rsidRPr="003405D6">
        <w:t>If a Corporation Member is in any doubt about whether an interest should be disclosed</w:t>
      </w:r>
      <w:r w:rsidR="000B2BB0">
        <w:t>,</w:t>
      </w:r>
      <w:r w:rsidRPr="003405D6">
        <w:t xml:space="preserve"> they should seek advice from the Governance Professional. </w:t>
      </w:r>
    </w:p>
    <w:p w14:paraId="6DFA8657" w14:textId="79BD4CF4" w:rsidR="00697015" w:rsidRPr="00867595" w:rsidRDefault="00697015" w:rsidP="00867595">
      <w:pPr>
        <w:pStyle w:val="Level1"/>
        <w:keepNext/>
      </w:pPr>
      <w:r w:rsidRPr="003405D6">
        <w:rPr>
          <w:rStyle w:val="Level1asHeadingtext"/>
        </w:rPr>
        <w:t>COLLECTIVE RESPONSIBILITY</w:t>
      </w:r>
      <w:bookmarkStart w:id="27" w:name="_NN44"/>
      <w:bookmarkEnd w:id="27"/>
      <w:r w:rsidR="00867595" w:rsidRPr="00867595">
        <w:fldChar w:fldCharType="begin"/>
      </w:r>
      <w:r w:rsidR="00867595" w:rsidRPr="00867595">
        <w:instrText xml:space="preserve"> TC "</w:instrText>
      </w:r>
      <w:r w:rsidR="00867595" w:rsidRPr="00867595">
        <w:fldChar w:fldCharType="begin"/>
      </w:r>
      <w:r w:rsidR="00867595" w:rsidRPr="00867595">
        <w:instrText xml:space="preserve"> REF _NN44\r \h </w:instrText>
      </w:r>
      <w:r w:rsidR="00867595" w:rsidRPr="00867595">
        <w:fldChar w:fldCharType="separate"/>
      </w:r>
      <w:bookmarkStart w:id="28" w:name="_Toc144281569"/>
      <w:r w:rsidR="008D4967">
        <w:rPr>
          <w:rFonts w:hint="eastAsia"/>
          <w:cs/>
        </w:rPr>
        <w:instrText>‎</w:instrText>
      </w:r>
      <w:r w:rsidR="008D4967">
        <w:instrText>10</w:instrText>
      </w:r>
      <w:r w:rsidR="00867595" w:rsidRPr="00867595">
        <w:fldChar w:fldCharType="end"/>
      </w:r>
      <w:r w:rsidR="00867595" w:rsidRPr="00867595">
        <w:tab/>
        <w:instrText>COLLECTIVE RESPONSIBILITY</w:instrText>
      </w:r>
      <w:bookmarkEnd w:id="28"/>
      <w:r w:rsidR="00867595" w:rsidRPr="00867595">
        <w:instrText xml:space="preserve">" \l 1 </w:instrText>
      </w:r>
      <w:r w:rsidR="00867595" w:rsidRPr="00867595">
        <w:fldChar w:fldCharType="end"/>
      </w:r>
    </w:p>
    <w:p w14:paraId="3F00A97F" w14:textId="298A9EB4" w:rsidR="006F1D83" w:rsidRPr="003405D6" w:rsidRDefault="00697015" w:rsidP="00882076">
      <w:pPr>
        <w:pStyle w:val="Level2"/>
      </w:pPr>
      <w:r w:rsidRPr="003405D6">
        <w:t>The Corporation operates by Corporation</w:t>
      </w:r>
      <w:r w:rsidR="009929AD" w:rsidRPr="003405D6">
        <w:t xml:space="preserve"> </w:t>
      </w:r>
      <w:r w:rsidRPr="003405D6">
        <w:t>Members taking majority decisions in a corporate</w:t>
      </w:r>
      <w:r w:rsidR="009929AD" w:rsidRPr="003405D6">
        <w:t xml:space="preserve"> </w:t>
      </w:r>
      <w:r w:rsidRPr="003405D6">
        <w:t>manner at quorate meetings, including meetings</w:t>
      </w:r>
      <w:r w:rsidR="009929AD" w:rsidRPr="003405D6">
        <w:t xml:space="preserve"> </w:t>
      </w:r>
      <w:r w:rsidRPr="003405D6">
        <w:t>held by telephone</w:t>
      </w:r>
      <w:r w:rsidR="00DA537D" w:rsidRPr="003405D6">
        <w:t>, via a virtual platform</w:t>
      </w:r>
      <w:r w:rsidRPr="003405D6">
        <w:t xml:space="preserve"> and by</w:t>
      </w:r>
      <w:r w:rsidR="009929AD" w:rsidRPr="003405D6">
        <w:t xml:space="preserve"> </w:t>
      </w:r>
      <w:r w:rsidRPr="003405D6">
        <w:t>alternative methods such as written resolutions, in</w:t>
      </w:r>
      <w:r w:rsidR="009929AD" w:rsidRPr="003405D6">
        <w:t xml:space="preserve"> </w:t>
      </w:r>
      <w:r w:rsidRPr="003405D6">
        <w:t>all cases only if so provided for in the Instrument</w:t>
      </w:r>
      <w:r w:rsidR="009929AD" w:rsidRPr="003405D6">
        <w:t xml:space="preserve"> </w:t>
      </w:r>
      <w:r w:rsidRPr="003405D6">
        <w:t xml:space="preserve">and Articles. </w:t>
      </w:r>
      <w:r w:rsidR="00CC0EF3" w:rsidRPr="003405D6">
        <w:t xml:space="preserve"> </w:t>
      </w:r>
      <w:r w:rsidRPr="003405D6">
        <w:t>Therefore, a decision of the</w:t>
      </w:r>
      <w:r w:rsidR="009929AD" w:rsidRPr="003405D6">
        <w:t xml:space="preserve"> </w:t>
      </w:r>
      <w:r w:rsidRPr="003405D6">
        <w:t>Corporation, even when it is not unanimous, is a</w:t>
      </w:r>
      <w:r w:rsidR="009929AD" w:rsidRPr="003405D6">
        <w:t xml:space="preserve"> </w:t>
      </w:r>
      <w:r w:rsidRPr="003405D6">
        <w:t>decision taken by the Corporation Members</w:t>
      </w:r>
      <w:r w:rsidR="009929AD" w:rsidRPr="003405D6">
        <w:t xml:space="preserve"> </w:t>
      </w:r>
      <w:r w:rsidRPr="003405D6">
        <w:t>collectively and each individual Corporation</w:t>
      </w:r>
      <w:r w:rsidR="009929AD" w:rsidRPr="003405D6">
        <w:t xml:space="preserve"> </w:t>
      </w:r>
      <w:r w:rsidRPr="003405D6">
        <w:t xml:space="preserve">Member has a duty to stand by it, </w:t>
      </w:r>
      <w:proofErr w:type="gramStart"/>
      <w:r w:rsidRPr="003405D6">
        <w:t>whether or not</w:t>
      </w:r>
      <w:proofErr w:type="gramEnd"/>
      <w:r w:rsidR="009929AD" w:rsidRPr="003405D6">
        <w:t xml:space="preserve"> </w:t>
      </w:r>
      <w:r w:rsidR="00DA537D" w:rsidRPr="003405D6">
        <w:t>they</w:t>
      </w:r>
      <w:r w:rsidRPr="003405D6">
        <w:t xml:space="preserve"> w</w:t>
      </w:r>
      <w:r w:rsidR="00DA537D" w:rsidRPr="003405D6">
        <w:t>ere</w:t>
      </w:r>
      <w:r w:rsidRPr="003405D6">
        <w:t xml:space="preserve"> present at the meeting of the</w:t>
      </w:r>
      <w:r w:rsidR="009929AD" w:rsidRPr="003405D6">
        <w:t xml:space="preserve"> </w:t>
      </w:r>
      <w:r w:rsidRPr="003405D6">
        <w:t>Corporation when the decision was taken.</w:t>
      </w:r>
    </w:p>
    <w:p w14:paraId="17734A93" w14:textId="63F205A9" w:rsidR="00697015" w:rsidRPr="003405D6" w:rsidRDefault="00697015" w:rsidP="00882076">
      <w:pPr>
        <w:pStyle w:val="Level2"/>
      </w:pPr>
      <w:r w:rsidRPr="003405D6">
        <w:t>If a Corporation Member disagrees with a</w:t>
      </w:r>
      <w:r w:rsidR="009929AD" w:rsidRPr="003405D6">
        <w:t xml:space="preserve"> </w:t>
      </w:r>
      <w:r w:rsidRPr="003405D6">
        <w:t xml:space="preserve">decision taken by the Corporation, </w:t>
      </w:r>
      <w:r w:rsidR="00756F70" w:rsidRPr="003405D6">
        <w:t>their</w:t>
      </w:r>
      <w:r w:rsidRPr="003405D6">
        <w:t xml:space="preserve"> first</w:t>
      </w:r>
      <w:r w:rsidR="009929AD" w:rsidRPr="003405D6">
        <w:t xml:space="preserve"> </w:t>
      </w:r>
      <w:r w:rsidRPr="003405D6">
        <w:t>duty is to have any disagreement discussed and</w:t>
      </w:r>
      <w:r w:rsidR="009929AD" w:rsidRPr="003405D6">
        <w:t xml:space="preserve"> </w:t>
      </w:r>
      <w:r w:rsidRPr="003405D6">
        <w:t xml:space="preserve">minuted. </w:t>
      </w:r>
      <w:r w:rsidR="00CC0EF3" w:rsidRPr="003405D6">
        <w:t xml:space="preserve"> </w:t>
      </w:r>
      <w:r w:rsidRPr="003405D6">
        <w:t>If the Corporation Member strongly</w:t>
      </w:r>
      <w:r w:rsidR="009929AD" w:rsidRPr="003405D6">
        <w:t xml:space="preserve"> </w:t>
      </w:r>
      <w:r w:rsidRPr="003405D6">
        <w:t xml:space="preserve">disagrees, </w:t>
      </w:r>
      <w:r w:rsidR="00756F70" w:rsidRPr="003405D6">
        <w:t>they</w:t>
      </w:r>
      <w:r w:rsidRPr="003405D6">
        <w:t xml:space="preserve"> should consult the Chair and,</w:t>
      </w:r>
      <w:r w:rsidR="009929AD" w:rsidRPr="003405D6">
        <w:t xml:space="preserve"> </w:t>
      </w:r>
      <w:r w:rsidRPr="003405D6">
        <w:t>if necessary, then raise the matter with the</w:t>
      </w:r>
      <w:r w:rsidR="009929AD" w:rsidRPr="003405D6">
        <w:t xml:space="preserve"> </w:t>
      </w:r>
      <w:r w:rsidRPr="003405D6">
        <w:t xml:space="preserve">Corporation when it next meets. </w:t>
      </w:r>
      <w:r w:rsidR="00CC0EF3" w:rsidRPr="003405D6">
        <w:t xml:space="preserve"> </w:t>
      </w:r>
      <w:r w:rsidRPr="003405D6">
        <w:t>If no meeting is</w:t>
      </w:r>
      <w:r w:rsidR="009929AD" w:rsidRPr="003405D6">
        <w:t xml:space="preserve"> </w:t>
      </w:r>
      <w:r w:rsidRPr="003405D6">
        <w:t>scheduled, the Corporation Member should refer</w:t>
      </w:r>
      <w:r w:rsidR="009929AD" w:rsidRPr="003405D6">
        <w:t xml:space="preserve"> </w:t>
      </w:r>
      <w:r w:rsidRPr="003405D6">
        <w:t>to the power of the Chair or of any five</w:t>
      </w:r>
      <w:r w:rsidR="009244A0">
        <w:t xml:space="preserve"> </w:t>
      </w:r>
      <w:r w:rsidRPr="003405D6">
        <w:t xml:space="preserve">Corporation Members under the </w:t>
      </w:r>
      <w:r w:rsidR="00736D5D">
        <w:t>Group</w:t>
      </w:r>
      <w:r w:rsidR="00A06AE6">
        <w:t>’</w:t>
      </w:r>
      <w:r w:rsidRPr="003405D6">
        <w:t>s</w:t>
      </w:r>
      <w:r w:rsidR="005B6CA8" w:rsidRPr="003405D6">
        <w:t xml:space="preserve"> </w:t>
      </w:r>
      <w:r w:rsidRPr="003405D6">
        <w:t>Instrument of Government to call a special</w:t>
      </w:r>
      <w:r w:rsidR="005B6CA8" w:rsidRPr="003405D6">
        <w:t xml:space="preserve"> </w:t>
      </w:r>
      <w:r w:rsidRPr="003405D6">
        <w:t>meeting and, if appropriate, exercise it, requesting</w:t>
      </w:r>
      <w:r w:rsidR="005B6CA8" w:rsidRPr="003405D6">
        <w:t xml:space="preserve"> </w:t>
      </w:r>
      <w:r w:rsidRPr="003405D6">
        <w:t xml:space="preserve">the </w:t>
      </w:r>
      <w:r w:rsidR="003E5551" w:rsidRPr="003405D6">
        <w:t>Governance Professional</w:t>
      </w:r>
      <w:r w:rsidRPr="003405D6">
        <w:t xml:space="preserve"> to circulate the Corporation Member</w:t>
      </w:r>
      <w:r w:rsidR="00A06AE6">
        <w:t>’</w:t>
      </w:r>
      <w:r w:rsidRPr="003405D6">
        <w:t>s</w:t>
      </w:r>
      <w:r w:rsidR="005B6CA8" w:rsidRPr="003405D6">
        <w:t xml:space="preserve"> </w:t>
      </w:r>
      <w:r w:rsidRPr="003405D6">
        <w:t>views in advance to the other Corporation</w:t>
      </w:r>
      <w:r w:rsidR="005B6CA8" w:rsidRPr="003405D6">
        <w:t xml:space="preserve"> </w:t>
      </w:r>
      <w:r w:rsidRPr="003405D6">
        <w:t>Members. Alternatively, as a final resort, the</w:t>
      </w:r>
      <w:r w:rsidR="005B6CA8" w:rsidRPr="003405D6">
        <w:t xml:space="preserve"> </w:t>
      </w:r>
      <w:r w:rsidRPr="003405D6">
        <w:t xml:space="preserve">Corporation Member may decide to offer </w:t>
      </w:r>
      <w:r w:rsidR="00756F70" w:rsidRPr="003405D6">
        <w:t>their</w:t>
      </w:r>
      <w:r w:rsidRPr="003405D6">
        <w:t xml:space="preserve"> resignation from office, after consulting the</w:t>
      </w:r>
      <w:r w:rsidR="005B6CA8" w:rsidRPr="003405D6">
        <w:t xml:space="preserve"> </w:t>
      </w:r>
      <w:r w:rsidRPr="003405D6">
        <w:t>Chair.</w:t>
      </w:r>
    </w:p>
    <w:p w14:paraId="3D00B049" w14:textId="10B7B40A" w:rsidR="00697015" w:rsidRPr="00867595" w:rsidRDefault="00697015" w:rsidP="00867595">
      <w:pPr>
        <w:pStyle w:val="Level1"/>
        <w:keepNext/>
      </w:pPr>
      <w:r w:rsidRPr="003405D6">
        <w:rPr>
          <w:rStyle w:val="Level1asHeadingtext"/>
        </w:rPr>
        <w:t>OPENNESS AND CONFIDENTIALITY</w:t>
      </w:r>
      <w:bookmarkStart w:id="29" w:name="_NN45"/>
      <w:bookmarkEnd w:id="29"/>
      <w:r w:rsidR="00867595" w:rsidRPr="00867595">
        <w:fldChar w:fldCharType="begin"/>
      </w:r>
      <w:r w:rsidR="00867595" w:rsidRPr="00867595">
        <w:instrText xml:space="preserve"> TC "</w:instrText>
      </w:r>
      <w:r w:rsidR="00867595" w:rsidRPr="00867595">
        <w:fldChar w:fldCharType="begin"/>
      </w:r>
      <w:r w:rsidR="00867595" w:rsidRPr="00867595">
        <w:instrText xml:space="preserve"> REF _NN45\r \h </w:instrText>
      </w:r>
      <w:r w:rsidR="00867595" w:rsidRPr="00867595">
        <w:fldChar w:fldCharType="separate"/>
      </w:r>
      <w:bookmarkStart w:id="30" w:name="_Toc144281570"/>
      <w:r w:rsidR="008D4967">
        <w:rPr>
          <w:rFonts w:hint="eastAsia"/>
          <w:cs/>
        </w:rPr>
        <w:instrText>‎</w:instrText>
      </w:r>
      <w:r w:rsidR="008D4967">
        <w:instrText>11</w:instrText>
      </w:r>
      <w:r w:rsidR="00867595" w:rsidRPr="00867595">
        <w:fldChar w:fldCharType="end"/>
      </w:r>
      <w:r w:rsidR="00867595" w:rsidRPr="00867595">
        <w:tab/>
        <w:instrText>OPENNESS AND CONFIDENTIALITY</w:instrText>
      </w:r>
      <w:bookmarkEnd w:id="30"/>
      <w:r w:rsidR="00867595" w:rsidRPr="00867595">
        <w:instrText xml:space="preserve">" \l 1 </w:instrText>
      </w:r>
      <w:r w:rsidR="00867595" w:rsidRPr="00867595">
        <w:fldChar w:fldCharType="end"/>
      </w:r>
    </w:p>
    <w:p w14:paraId="5E77B3EA" w14:textId="14666D8C" w:rsidR="00697015" w:rsidRPr="003405D6" w:rsidRDefault="00697015" w:rsidP="00882076">
      <w:pPr>
        <w:pStyle w:val="Level2"/>
      </w:pPr>
      <w:r w:rsidRPr="003405D6">
        <w:t>Because of the Corporation</w:t>
      </w:r>
      <w:r w:rsidR="00A06AE6">
        <w:t>’</w:t>
      </w:r>
      <w:r w:rsidRPr="003405D6">
        <w:t>s public</w:t>
      </w:r>
      <w:r w:rsidR="005B6CA8" w:rsidRPr="003405D6">
        <w:t xml:space="preserve"> </w:t>
      </w:r>
      <w:r w:rsidRPr="003405D6">
        <w:t>accountability and the importance of conducting</w:t>
      </w:r>
      <w:r w:rsidR="005B6CA8" w:rsidRPr="003405D6">
        <w:t xml:space="preserve"> </w:t>
      </w:r>
      <w:r w:rsidRPr="003405D6">
        <w:t>its business openly and transparently, Corporation</w:t>
      </w:r>
      <w:r w:rsidR="005B6CA8" w:rsidRPr="003405D6">
        <w:t xml:space="preserve"> </w:t>
      </w:r>
      <w:r w:rsidRPr="003405D6">
        <w:t>Members should ensure that, as a general</w:t>
      </w:r>
      <w:r w:rsidR="005B6CA8" w:rsidRPr="003405D6">
        <w:t xml:space="preserve"> </w:t>
      </w:r>
      <w:r w:rsidRPr="003405D6">
        <w:t xml:space="preserve">principle, students and staff of the </w:t>
      </w:r>
      <w:r w:rsidR="00736D5D">
        <w:t>Group</w:t>
      </w:r>
      <w:r w:rsidRPr="003405D6">
        <w:t xml:space="preserve"> have</w:t>
      </w:r>
      <w:r w:rsidR="005B6CA8" w:rsidRPr="003405D6">
        <w:t xml:space="preserve"> </w:t>
      </w:r>
      <w:r w:rsidRPr="003405D6">
        <w:t>free access to information about the proceedings</w:t>
      </w:r>
      <w:r w:rsidR="005B6CA8" w:rsidRPr="003405D6">
        <w:t xml:space="preserve"> </w:t>
      </w:r>
      <w:r w:rsidRPr="003405D6">
        <w:t xml:space="preserve">of the Corporation. </w:t>
      </w:r>
      <w:r w:rsidR="00165355" w:rsidRPr="003405D6">
        <w:t xml:space="preserve"> </w:t>
      </w:r>
      <w:r w:rsidRPr="003405D6">
        <w:t>Accordingly, agendas,</w:t>
      </w:r>
      <w:r w:rsidR="005B6CA8" w:rsidRPr="003405D6">
        <w:t xml:space="preserve"> </w:t>
      </w:r>
      <w:r w:rsidRPr="003405D6">
        <w:t xml:space="preserve">minutes and </w:t>
      </w:r>
      <w:r w:rsidRPr="003405D6">
        <w:lastRenderedPageBreak/>
        <w:t>other papers relating to meetings of</w:t>
      </w:r>
      <w:r w:rsidR="005B6CA8" w:rsidRPr="003405D6">
        <w:t xml:space="preserve"> </w:t>
      </w:r>
      <w:r w:rsidRPr="003405D6">
        <w:t>the Corporation are normally available for public</w:t>
      </w:r>
      <w:r w:rsidR="005B6CA8" w:rsidRPr="003405D6">
        <w:t xml:space="preserve"> </w:t>
      </w:r>
      <w:r w:rsidRPr="003405D6">
        <w:t>inspection when they have been approved for</w:t>
      </w:r>
      <w:r w:rsidR="005B6CA8" w:rsidRPr="003405D6">
        <w:t xml:space="preserve"> </w:t>
      </w:r>
      <w:r w:rsidRPr="003405D6">
        <w:t>publication by the Chair.</w:t>
      </w:r>
    </w:p>
    <w:p w14:paraId="313DF838" w14:textId="07C5CE07" w:rsidR="00697015" w:rsidRPr="003405D6" w:rsidRDefault="00697015" w:rsidP="00882076">
      <w:pPr>
        <w:pStyle w:val="Level2"/>
      </w:pPr>
      <w:r w:rsidRPr="003405D6">
        <w:t>There will be occasions when the record of</w:t>
      </w:r>
      <w:r w:rsidR="005B6CA8" w:rsidRPr="003405D6">
        <w:t xml:space="preserve"> </w:t>
      </w:r>
      <w:r w:rsidRPr="003405D6">
        <w:t>discussions and decisions will not be made</w:t>
      </w:r>
      <w:r w:rsidR="005B6CA8" w:rsidRPr="003405D6">
        <w:t xml:space="preserve"> </w:t>
      </w:r>
      <w:r w:rsidRPr="003405D6">
        <w:t>available for public inspection</w:t>
      </w:r>
      <w:r w:rsidR="00DA537D" w:rsidRPr="003405D6">
        <w:t>,</w:t>
      </w:r>
      <w:r w:rsidRPr="003405D6">
        <w:t xml:space="preserve"> </w:t>
      </w:r>
      <w:r w:rsidR="00165355" w:rsidRPr="003405D6">
        <w:t>e.g.</w:t>
      </w:r>
      <w:r w:rsidRPr="003405D6">
        <w:t xml:space="preserve"> when</w:t>
      </w:r>
      <w:r w:rsidR="005B6CA8" w:rsidRPr="003405D6">
        <w:t xml:space="preserve"> </w:t>
      </w:r>
      <w:r w:rsidRPr="003405D6">
        <w:t>the Corporation considers sensitive issues or</w:t>
      </w:r>
      <w:r w:rsidR="005B6CA8" w:rsidRPr="003405D6">
        <w:t xml:space="preserve"> </w:t>
      </w:r>
      <w:r w:rsidRPr="003405D6">
        <w:t>named individuals and for other good reasons.</w:t>
      </w:r>
      <w:r w:rsidR="005B6CA8" w:rsidRPr="003405D6">
        <w:t xml:space="preserve">  </w:t>
      </w:r>
      <w:r w:rsidRPr="003405D6">
        <w:t>Such excluded items will be kept in a confidential</w:t>
      </w:r>
      <w:r w:rsidR="005B6CA8" w:rsidRPr="003405D6">
        <w:t xml:space="preserve"> </w:t>
      </w:r>
      <w:r w:rsidRPr="003405D6">
        <w:t xml:space="preserve">folder by the </w:t>
      </w:r>
      <w:r w:rsidR="003E5551" w:rsidRPr="003405D6">
        <w:t xml:space="preserve">Governance </w:t>
      </w:r>
      <w:r w:rsidR="000B2BB0" w:rsidRPr="003405D6">
        <w:t>Professional and</w:t>
      </w:r>
      <w:r w:rsidRPr="003405D6">
        <w:t xml:space="preserve"> will be circulated in</w:t>
      </w:r>
      <w:r w:rsidR="005B6CA8" w:rsidRPr="003405D6">
        <w:t xml:space="preserve"> </w:t>
      </w:r>
      <w:r w:rsidRPr="003405D6">
        <w:t>confidence to Corporation Members save for</w:t>
      </w:r>
      <w:r w:rsidR="005B6CA8" w:rsidRPr="003405D6">
        <w:t xml:space="preserve"> </w:t>
      </w:r>
      <w:r w:rsidRPr="003405D6">
        <w:t>those Members who have a conflicting interest in</w:t>
      </w:r>
      <w:r w:rsidR="005B6CA8" w:rsidRPr="003405D6">
        <w:t xml:space="preserve"> </w:t>
      </w:r>
      <w:r w:rsidRPr="003405D6">
        <w:t xml:space="preserve">the </w:t>
      </w:r>
      <w:proofErr w:type="gramStart"/>
      <w:r w:rsidRPr="003405D6">
        <w:t>particular sensitive</w:t>
      </w:r>
      <w:proofErr w:type="gramEnd"/>
      <w:r w:rsidRPr="003405D6">
        <w:t xml:space="preserve"> matter. </w:t>
      </w:r>
      <w:r w:rsidR="00165355" w:rsidRPr="003405D6">
        <w:t xml:space="preserve"> </w:t>
      </w:r>
      <w:r w:rsidRPr="003405D6">
        <w:t>Some confidential</w:t>
      </w:r>
      <w:r w:rsidR="005B6CA8" w:rsidRPr="003405D6">
        <w:t xml:space="preserve"> </w:t>
      </w:r>
      <w:r w:rsidRPr="003405D6">
        <w:t>items are likely to be of a sensitive nature for a</w:t>
      </w:r>
      <w:r w:rsidR="005B6CA8" w:rsidRPr="003405D6">
        <w:t xml:space="preserve"> </w:t>
      </w:r>
      <w:r w:rsidRPr="003405D6">
        <w:t xml:space="preserve">certain </w:t>
      </w:r>
      <w:proofErr w:type="gramStart"/>
      <w:r w:rsidRPr="003405D6">
        <w:t>period of time</w:t>
      </w:r>
      <w:proofErr w:type="gramEnd"/>
      <w:r w:rsidRPr="003405D6">
        <w:t xml:space="preserve"> only (for example</w:t>
      </w:r>
      <w:r w:rsidR="005B6CA8" w:rsidRPr="003405D6">
        <w:t xml:space="preserve"> </w:t>
      </w:r>
      <w:r w:rsidRPr="003405D6">
        <w:t>information relating to a proposed commercial</w:t>
      </w:r>
      <w:r w:rsidR="005B6CA8" w:rsidRPr="003405D6">
        <w:t xml:space="preserve"> </w:t>
      </w:r>
      <w:r w:rsidRPr="003405D6">
        <w:t>transaction or collaboration with another</w:t>
      </w:r>
      <w:r w:rsidR="005B6CA8" w:rsidRPr="003405D6">
        <w:t xml:space="preserve"> </w:t>
      </w:r>
      <w:r w:rsidRPr="003405D6">
        <w:t xml:space="preserve">institution). </w:t>
      </w:r>
      <w:r w:rsidR="00165355" w:rsidRPr="003405D6">
        <w:t xml:space="preserve"> </w:t>
      </w:r>
      <w:r w:rsidRPr="003405D6">
        <w:t>The Corporation should specify how</w:t>
      </w:r>
      <w:r w:rsidR="005B6CA8" w:rsidRPr="003405D6">
        <w:t xml:space="preserve"> </w:t>
      </w:r>
      <w:r w:rsidRPr="003405D6">
        <w:t>long such items should be treated as confidential</w:t>
      </w:r>
      <w:r w:rsidR="005B6CA8" w:rsidRPr="003405D6">
        <w:t xml:space="preserve"> </w:t>
      </w:r>
      <w:r w:rsidRPr="003405D6">
        <w:t>or, if this is not possible, such items should be</w:t>
      </w:r>
      <w:r w:rsidR="005B6CA8" w:rsidRPr="003405D6">
        <w:t xml:space="preserve"> </w:t>
      </w:r>
      <w:r w:rsidRPr="003405D6">
        <w:t>regularly reviewed to consider whether the</w:t>
      </w:r>
      <w:r w:rsidR="005B6CA8" w:rsidRPr="003405D6">
        <w:t xml:space="preserve"> </w:t>
      </w:r>
      <w:r w:rsidRPr="003405D6">
        <w:t>confidential status should be removed or whether</w:t>
      </w:r>
      <w:r w:rsidR="005B6CA8" w:rsidRPr="003405D6">
        <w:t xml:space="preserve"> </w:t>
      </w:r>
      <w:r w:rsidRPr="003405D6">
        <w:t>the public interest in disclosure outweighs that</w:t>
      </w:r>
      <w:r w:rsidR="005B6CA8" w:rsidRPr="003405D6">
        <w:t xml:space="preserve"> </w:t>
      </w:r>
      <w:r w:rsidRPr="003405D6">
        <w:t>confidential status and the item made available</w:t>
      </w:r>
      <w:r w:rsidR="005B6CA8" w:rsidRPr="003405D6">
        <w:t xml:space="preserve"> </w:t>
      </w:r>
      <w:r w:rsidRPr="003405D6">
        <w:t xml:space="preserve">for public inspection. </w:t>
      </w:r>
      <w:r w:rsidR="00165355" w:rsidRPr="003405D6">
        <w:t xml:space="preserve"> </w:t>
      </w:r>
      <w:r w:rsidR="00B02CE0" w:rsidRPr="003405D6">
        <w:t>The Corporation Members must also consider the personal data that is contained within the excluded items in accordance with the Corporation</w:t>
      </w:r>
      <w:r w:rsidR="00A06AE6">
        <w:t>’</w:t>
      </w:r>
      <w:r w:rsidR="00B02CE0" w:rsidRPr="003405D6">
        <w:t xml:space="preserve">s obligations under the </w:t>
      </w:r>
      <w:r w:rsidR="003C55AB" w:rsidRPr="003405D6">
        <w:t xml:space="preserve">UK GDPR </w:t>
      </w:r>
      <w:r w:rsidR="00B02CE0" w:rsidRPr="003405D6">
        <w:t>and the Data Protection Act 2018 (</w:t>
      </w:r>
      <w:r w:rsidR="00A06AE6">
        <w:t>“</w:t>
      </w:r>
      <w:r w:rsidR="00B02CE0" w:rsidRPr="003405D6">
        <w:t>Data Protection Laws</w:t>
      </w:r>
      <w:r w:rsidR="00A06AE6">
        <w:t>”</w:t>
      </w:r>
      <w:r w:rsidR="00B02CE0" w:rsidRPr="003405D6">
        <w:t xml:space="preserve">) and whether or not disclosure of that personal data would be in breach of the Data Protection Laws or the rights and freedoms of the individual(s) in question.  </w:t>
      </w:r>
      <w:r w:rsidRPr="003405D6">
        <w:t>When considering such</w:t>
      </w:r>
      <w:r w:rsidR="005B6CA8" w:rsidRPr="003405D6">
        <w:t xml:space="preserve"> </w:t>
      </w:r>
      <w:r w:rsidRPr="003405D6">
        <w:t>issues the Corporation Members must also</w:t>
      </w:r>
      <w:r w:rsidR="005B6CA8" w:rsidRPr="003405D6">
        <w:t xml:space="preserve"> </w:t>
      </w:r>
      <w:r w:rsidRPr="003405D6">
        <w:t xml:space="preserve">consider the </w:t>
      </w:r>
      <w:r w:rsidR="00736D5D">
        <w:t>Group</w:t>
      </w:r>
      <w:r w:rsidR="00A06AE6">
        <w:t>’</w:t>
      </w:r>
      <w:r w:rsidRPr="003405D6">
        <w:t>s publication scheme issued</w:t>
      </w:r>
      <w:r w:rsidR="005B6CA8" w:rsidRPr="003405D6">
        <w:t xml:space="preserve"> </w:t>
      </w:r>
      <w:r w:rsidRPr="003405D6">
        <w:t>under the Freedom of Information Act 2000</w:t>
      </w:r>
      <w:r w:rsidR="00B02CE0" w:rsidRPr="003405D6">
        <w:t xml:space="preserve"> and Environmental Information Regulations 2004.  Nothing in this section overrides the </w:t>
      </w:r>
      <w:r w:rsidR="00736D5D">
        <w:t>Group</w:t>
      </w:r>
      <w:r w:rsidR="00A06AE6">
        <w:t>’</w:t>
      </w:r>
      <w:r w:rsidR="00B02CE0" w:rsidRPr="003405D6">
        <w:t>s obligation to disclose in response to a request received under these information law regimes (unless an appropriate exemption applies in each case)</w:t>
      </w:r>
      <w:r w:rsidRPr="003405D6">
        <w:t>.</w:t>
      </w:r>
      <w:r w:rsidR="005B6CA8" w:rsidRPr="003405D6">
        <w:t xml:space="preserve"> </w:t>
      </w:r>
    </w:p>
    <w:p w14:paraId="31683883" w14:textId="6E6FD83B" w:rsidR="00697015" w:rsidRPr="003405D6" w:rsidRDefault="00697015" w:rsidP="00882076">
      <w:pPr>
        <w:pStyle w:val="Level2"/>
      </w:pPr>
      <w:r w:rsidRPr="003405D6">
        <w:t>Staff and student Corporation Members have,</w:t>
      </w:r>
      <w:r w:rsidR="005B6CA8" w:rsidRPr="003405D6">
        <w:t xml:space="preserve"> </w:t>
      </w:r>
      <w:r w:rsidRPr="003405D6">
        <w:t>however, no right of access to minutes dealing</w:t>
      </w:r>
      <w:r w:rsidR="005B6CA8" w:rsidRPr="003405D6">
        <w:t xml:space="preserve"> </w:t>
      </w:r>
      <w:r w:rsidRPr="003405D6">
        <w:t>with matters in respect of which they are required</w:t>
      </w:r>
      <w:r w:rsidR="005B6CA8" w:rsidRPr="003405D6">
        <w:t xml:space="preserve"> </w:t>
      </w:r>
      <w:r w:rsidRPr="003405D6">
        <w:t xml:space="preserve">to withdraw from meetings under the </w:t>
      </w:r>
      <w:r w:rsidR="00736D5D">
        <w:t>Group</w:t>
      </w:r>
      <w:r w:rsidR="00A06AE6">
        <w:t>’</w:t>
      </w:r>
      <w:r w:rsidRPr="003405D6">
        <w:t>s</w:t>
      </w:r>
      <w:r w:rsidR="005B6CA8" w:rsidRPr="003405D6">
        <w:t xml:space="preserve"> </w:t>
      </w:r>
      <w:r w:rsidRPr="003405D6">
        <w:t>Instrument of Government.</w:t>
      </w:r>
    </w:p>
    <w:p w14:paraId="064CCDF7" w14:textId="1F952566" w:rsidR="00697015" w:rsidRPr="003405D6" w:rsidRDefault="00697015" w:rsidP="00882076">
      <w:pPr>
        <w:pStyle w:val="Level2"/>
      </w:pPr>
      <w:r w:rsidRPr="003405D6">
        <w:t>It is important that the Corporation and its</w:t>
      </w:r>
      <w:r w:rsidR="005B6CA8" w:rsidRPr="003405D6">
        <w:t xml:space="preserve"> </w:t>
      </w:r>
      <w:r w:rsidRPr="003405D6">
        <w:t xml:space="preserve">committees have full and frank discussions </w:t>
      </w:r>
      <w:proofErr w:type="gramStart"/>
      <w:r w:rsidRPr="003405D6">
        <w:t>in</w:t>
      </w:r>
      <w:r w:rsidR="005B6CA8" w:rsidRPr="003405D6">
        <w:t xml:space="preserve"> </w:t>
      </w:r>
      <w:r w:rsidRPr="003405D6">
        <w:t>order to</w:t>
      </w:r>
      <w:proofErr w:type="gramEnd"/>
      <w:r w:rsidRPr="003405D6">
        <w:t xml:space="preserve"> take decisions collectively. </w:t>
      </w:r>
      <w:r w:rsidR="00DA537D" w:rsidRPr="003405D6">
        <w:t xml:space="preserve"> </w:t>
      </w:r>
      <w:r w:rsidRPr="003405D6">
        <w:t>To do so,</w:t>
      </w:r>
      <w:r w:rsidR="005B6CA8" w:rsidRPr="003405D6">
        <w:t xml:space="preserve"> </w:t>
      </w:r>
      <w:r w:rsidRPr="003405D6">
        <w:t>there must be trust between Corporation</w:t>
      </w:r>
      <w:r w:rsidR="005B6CA8" w:rsidRPr="003405D6">
        <w:t xml:space="preserve"> </w:t>
      </w:r>
      <w:r w:rsidRPr="003405D6">
        <w:t>Members with a shared corporate responsibility</w:t>
      </w:r>
      <w:r w:rsidR="005B6CA8" w:rsidRPr="003405D6">
        <w:t xml:space="preserve"> </w:t>
      </w:r>
      <w:r w:rsidRPr="003405D6">
        <w:t>for decisions. Corporation Members should keep</w:t>
      </w:r>
      <w:r w:rsidR="005B6CA8" w:rsidRPr="003405D6">
        <w:t xml:space="preserve"> </w:t>
      </w:r>
      <w:r w:rsidRPr="003405D6">
        <w:t>confidential any matter which, by reason of its</w:t>
      </w:r>
      <w:r w:rsidR="005B6CA8" w:rsidRPr="003405D6">
        <w:t xml:space="preserve"> </w:t>
      </w:r>
      <w:r w:rsidRPr="003405D6">
        <w:t>nature, the Chair</w:t>
      </w:r>
      <w:r w:rsidR="000B2BB0">
        <w:t>,</w:t>
      </w:r>
      <w:r w:rsidRPr="003405D6">
        <w:t xml:space="preserve"> or members of any committee</w:t>
      </w:r>
      <w:r w:rsidR="005B6CA8" w:rsidRPr="003405D6">
        <w:t xml:space="preserve"> </w:t>
      </w:r>
      <w:r w:rsidRPr="003405D6">
        <w:t>of the Corporation are satisfied should be dealt</w:t>
      </w:r>
      <w:r w:rsidR="005B6CA8" w:rsidRPr="003405D6">
        <w:t xml:space="preserve"> </w:t>
      </w:r>
      <w:r w:rsidRPr="003405D6">
        <w:t>with on a confidential basis.</w:t>
      </w:r>
    </w:p>
    <w:p w14:paraId="4B861E13" w14:textId="677D6366" w:rsidR="00697015" w:rsidRPr="003405D6" w:rsidRDefault="00697015" w:rsidP="00882076">
      <w:pPr>
        <w:pStyle w:val="Level2"/>
      </w:pPr>
      <w:r w:rsidRPr="003405D6">
        <w:t>Corporation Members should not make</w:t>
      </w:r>
      <w:r w:rsidR="005B6CA8" w:rsidRPr="003405D6">
        <w:t xml:space="preserve"> </w:t>
      </w:r>
      <w:r w:rsidRPr="003405D6">
        <w:t>statements to the press or media or at any public</w:t>
      </w:r>
      <w:r w:rsidR="005B6CA8" w:rsidRPr="003405D6">
        <w:t xml:space="preserve"> </w:t>
      </w:r>
      <w:r w:rsidRPr="003405D6">
        <w:t>meeting relating to the proceedings of the</w:t>
      </w:r>
      <w:r w:rsidR="005B6CA8" w:rsidRPr="003405D6">
        <w:t xml:space="preserve"> </w:t>
      </w:r>
      <w:r w:rsidRPr="003405D6">
        <w:t>Corporation or its committees without first having</w:t>
      </w:r>
      <w:r w:rsidR="005B6CA8" w:rsidRPr="003405D6">
        <w:t xml:space="preserve"> </w:t>
      </w:r>
      <w:r w:rsidRPr="003405D6">
        <w:t>obtained the approval of</w:t>
      </w:r>
      <w:r w:rsidR="005B6CA8" w:rsidRPr="003405D6">
        <w:t xml:space="preserve"> </w:t>
      </w:r>
      <w:r w:rsidRPr="003405D6">
        <w:t xml:space="preserve">the Chair or, in </w:t>
      </w:r>
      <w:r w:rsidR="00756F70" w:rsidRPr="003405D6">
        <w:t>their</w:t>
      </w:r>
      <w:r w:rsidR="005B6CA8" w:rsidRPr="003405D6">
        <w:t xml:space="preserve"> </w:t>
      </w:r>
      <w:r w:rsidRPr="003405D6">
        <w:t xml:space="preserve">absence, the Vice Chair. </w:t>
      </w:r>
      <w:r w:rsidR="00DA537D" w:rsidRPr="003405D6">
        <w:t xml:space="preserve"> </w:t>
      </w:r>
      <w:r w:rsidRPr="003405D6">
        <w:t>It is unethical for</w:t>
      </w:r>
      <w:r w:rsidR="005B6CA8" w:rsidRPr="003405D6">
        <w:t xml:space="preserve"> </w:t>
      </w:r>
      <w:r w:rsidRPr="003405D6">
        <w:t>Corporation Members publicly to criticise,</w:t>
      </w:r>
      <w:r w:rsidR="005B6CA8" w:rsidRPr="003405D6">
        <w:t xml:space="preserve"> </w:t>
      </w:r>
      <w:r w:rsidRPr="003405D6">
        <w:t>canvass or reveal the views of other Corporation</w:t>
      </w:r>
      <w:r w:rsidR="005B6CA8" w:rsidRPr="003405D6">
        <w:t xml:space="preserve"> </w:t>
      </w:r>
      <w:r w:rsidRPr="003405D6">
        <w:t>Members which have been expressed at meetings</w:t>
      </w:r>
      <w:r w:rsidR="005B6CA8" w:rsidRPr="003405D6">
        <w:t xml:space="preserve"> </w:t>
      </w:r>
      <w:r w:rsidRPr="003405D6">
        <w:t>of the Corporation or its committees.</w:t>
      </w:r>
    </w:p>
    <w:p w14:paraId="733C9238" w14:textId="0F7040DB" w:rsidR="00697015" w:rsidRPr="00867595" w:rsidRDefault="00697015" w:rsidP="00867595">
      <w:pPr>
        <w:pStyle w:val="Level1"/>
        <w:keepNext/>
      </w:pPr>
      <w:r w:rsidRPr="003405D6">
        <w:rPr>
          <w:rStyle w:val="Level1asHeadingtext"/>
        </w:rPr>
        <w:t>COMPLAINTS</w:t>
      </w:r>
      <w:bookmarkStart w:id="31" w:name="_NN46"/>
      <w:bookmarkEnd w:id="31"/>
      <w:r w:rsidR="00867595" w:rsidRPr="00867595">
        <w:fldChar w:fldCharType="begin"/>
      </w:r>
      <w:r w:rsidR="00867595" w:rsidRPr="00867595">
        <w:instrText xml:space="preserve"> TC "</w:instrText>
      </w:r>
      <w:r w:rsidR="00867595" w:rsidRPr="00867595">
        <w:fldChar w:fldCharType="begin"/>
      </w:r>
      <w:r w:rsidR="00867595" w:rsidRPr="00867595">
        <w:instrText xml:space="preserve"> REF _NN46\r \h </w:instrText>
      </w:r>
      <w:r w:rsidR="00867595" w:rsidRPr="00867595">
        <w:fldChar w:fldCharType="separate"/>
      </w:r>
      <w:bookmarkStart w:id="32" w:name="_Toc144281571"/>
      <w:r w:rsidR="008D4967">
        <w:rPr>
          <w:rFonts w:hint="eastAsia"/>
          <w:cs/>
        </w:rPr>
        <w:instrText>‎</w:instrText>
      </w:r>
      <w:r w:rsidR="008D4967">
        <w:instrText>12</w:instrText>
      </w:r>
      <w:r w:rsidR="00867595" w:rsidRPr="00867595">
        <w:fldChar w:fldCharType="end"/>
      </w:r>
      <w:r w:rsidR="00867595" w:rsidRPr="00867595">
        <w:tab/>
        <w:instrText>COMPLAINTS</w:instrText>
      </w:r>
      <w:bookmarkEnd w:id="32"/>
      <w:r w:rsidR="00867595" w:rsidRPr="00867595">
        <w:instrText xml:space="preserve">" \l 1 </w:instrText>
      </w:r>
      <w:r w:rsidR="00867595" w:rsidRPr="00867595">
        <w:fldChar w:fldCharType="end"/>
      </w:r>
    </w:p>
    <w:p w14:paraId="75C26DF2" w14:textId="68FBE1BA" w:rsidR="00CE357E" w:rsidRPr="003405D6" w:rsidRDefault="00697015" w:rsidP="00882076">
      <w:pPr>
        <w:pStyle w:val="Level2"/>
      </w:pPr>
      <w:r w:rsidRPr="003405D6">
        <w:t xml:space="preserve">In order to ensure that the affairs of the </w:t>
      </w:r>
      <w:r w:rsidR="00736D5D">
        <w:t>Group</w:t>
      </w:r>
      <w:r w:rsidR="005B6CA8" w:rsidRPr="003405D6">
        <w:t xml:space="preserve"> </w:t>
      </w:r>
      <w:r w:rsidRPr="003405D6">
        <w:t>are conducted in an open and transparent</w:t>
      </w:r>
      <w:r w:rsidR="005B6CA8" w:rsidRPr="003405D6">
        <w:t xml:space="preserve"> </w:t>
      </w:r>
      <w:r w:rsidRPr="003405D6">
        <w:t xml:space="preserve">manner and that the </w:t>
      </w:r>
      <w:r w:rsidR="00736D5D">
        <w:t>Group</w:t>
      </w:r>
      <w:r w:rsidRPr="003405D6">
        <w:t xml:space="preserve"> is accountable for its</w:t>
      </w:r>
      <w:r w:rsidR="005B6CA8" w:rsidRPr="003405D6">
        <w:t xml:space="preserve"> </w:t>
      </w:r>
      <w:r w:rsidRPr="003405D6">
        <w:t>use of public funds but also to its employees, its</w:t>
      </w:r>
      <w:r w:rsidR="005B6CA8" w:rsidRPr="003405D6">
        <w:t xml:space="preserve"> </w:t>
      </w:r>
      <w:r w:rsidRPr="003405D6">
        <w:t>students</w:t>
      </w:r>
      <w:r w:rsidR="000B2BB0">
        <w:t>,</w:t>
      </w:r>
      <w:r w:rsidRPr="003405D6">
        <w:t xml:space="preserve"> and the community it serves, it is</w:t>
      </w:r>
      <w:r w:rsidR="005B6CA8" w:rsidRPr="003405D6">
        <w:t xml:space="preserve"> </w:t>
      </w:r>
      <w:r w:rsidRPr="003405D6">
        <w:t>important for there to be appropriate complaints</w:t>
      </w:r>
      <w:r w:rsidR="005B6CA8" w:rsidRPr="003405D6">
        <w:t xml:space="preserve"> </w:t>
      </w:r>
      <w:r w:rsidRPr="003405D6">
        <w:t>procedures in place and for these to be well</w:t>
      </w:r>
      <w:r w:rsidR="005B6CA8" w:rsidRPr="003405D6">
        <w:t xml:space="preserve"> </w:t>
      </w:r>
      <w:r w:rsidRPr="003405D6">
        <w:t>publicised. Corporation Members are reminded of</w:t>
      </w:r>
      <w:r w:rsidR="005B6CA8" w:rsidRPr="003405D6">
        <w:t xml:space="preserve"> </w:t>
      </w:r>
      <w:r w:rsidRPr="003405D6">
        <w:t>their specific responsibility under the Articles of</w:t>
      </w:r>
      <w:r w:rsidR="005B6CA8" w:rsidRPr="003405D6">
        <w:t xml:space="preserve"> </w:t>
      </w:r>
      <w:r w:rsidRPr="003405D6">
        <w:t>Government to make rules specifying the</w:t>
      </w:r>
      <w:r w:rsidR="005B6CA8" w:rsidRPr="003405D6">
        <w:t xml:space="preserve"> </w:t>
      </w:r>
      <w:r w:rsidRPr="003405D6">
        <w:t>procedures in accordance with which employees</w:t>
      </w:r>
      <w:r w:rsidR="005B6CA8" w:rsidRPr="003405D6">
        <w:t xml:space="preserve"> </w:t>
      </w:r>
      <w:r w:rsidRPr="003405D6">
        <w:t>may seek redress of any grievances relating to</w:t>
      </w:r>
      <w:r w:rsidR="005B6CA8" w:rsidRPr="003405D6">
        <w:t xml:space="preserve"> </w:t>
      </w:r>
      <w:r w:rsidRPr="003405D6">
        <w:t>their employment, of the importance of having</w:t>
      </w:r>
      <w:r w:rsidR="005B6CA8" w:rsidRPr="003405D6">
        <w:t xml:space="preserve"> </w:t>
      </w:r>
      <w:r w:rsidRPr="003405D6">
        <w:t>formal complaints procedures in place to handle</w:t>
      </w:r>
      <w:r w:rsidR="005B6CA8" w:rsidRPr="003405D6">
        <w:t xml:space="preserve"> </w:t>
      </w:r>
      <w:r w:rsidRPr="003405D6">
        <w:t>issues raised by students, former students and</w:t>
      </w:r>
      <w:r w:rsidR="005B6CA8" w:rsidRPr="003405D6">
        <w:t xml:space="preserve"> </w:t>
      </w:r>
      <w:r w:rsidRPr="003405D6">
        <w:t>third parties and of the legal requirement to have</w:t>
      </w:r>
      <w:r w:rsidR="005B6CA8" w:rsidRPr="003405D6">
        <w:t xml:space="preserve"> </w:t>
      </w:r>
      <w:r w:rsidRPr="003405D6">
        <w:t>a whistleblowing procedure in place.</w:t>
      </w:r>
    </w:p>
    <w:p w14:paraId="0AA18C7A" w14:textId="06180956" w:rsidR="001B41B5" w:rsidRPr="003405D6" w:rsidRDefault="00882076" w:rsidP="00867595">
      <w:pPr>
        <w:pStyle w:val="Level2"/>
      </w:pPr>
      <w:r w:rsidRPr="003405D6">
        <w:t xml:space="preserve">Students, employers and other third parties have a right to make a complaint to the </w:t>
      </w:r>
      <w:r w:rsidR="000F563B">
        <w:t>DfE</w:t>
      </w:r>
      <w:r w:rsidRPr="003405D6">
        <w:t xml:space="preserve"> in respect of the </w:t>
      </w:r>
      <w:r w:rsidR="00736D5D">
        <w:t>Group</w:t>
      </w:r>
      <w:r w:rsidRPr="003405D6">
        <w:t xml:space="preserve"> or of any of its decisions, and this right is referred to in the </w:t>
      </w:r>
      <w:r w:rsidR="00736D5D">
        <w:t>Group</w:t>
      </w:r>
      <w:r w:rsidR="00A06AE6">
        <w:t>’</w:t>
      </w:r>
      <w:r w:rsidRPr="003405D6">
        <w:t xml:space="preserve">s relevant complaints and disciplinary procedures. Copies of these procedures can be obtained from the </w:t>
      </w:r>
      <w:r w:rsidR="003E5551" w:rsidRPr="003405D6">
        <w:t>Governance Professional</w:t>
      </w:r>
      <w:r w:rsidRPr="003405D6">
        <w:t xml:space="preserve">.  Corporation Members </w:t>
      </w:r>
      <w:proofErr w:type="gramStart"/>
      <w:r w:rsidRPr="003405D6">
        <w:t>in particular are</w:t>
      </w:r>
      <w:proofErr w:type="gramEnd"/>
      <w:r w:rsidRPr="003405D6">
        <w:t xml:space="preserve"> reminded that under the </w:t>
      </w:r>
      <w:r w:rsidR="000F563B">
        <w:t>DfE</w:t>
      </w:r>
      <w:r w:rsidR="00A06AE6">
        <w:t>’</w:t>
      </w:r>
      <w:r w:rsidRPr="003405D6">
        <w:t xml:space="preserve">s procedure for dealing with complaints about post 16 education and training provision funded by the </w:t>
      </w:r>
      <w:r w:rsidR="000F563B">
        <w:t>DfE</w:t>
      </w:r>
      <w:r w:rsidRPr="00867595">
        <w:rPr>
          <w:rStyle w:val="FootnoteReference"/>
        </w:rPr>
        <w:footnoteReference w:id="5"/>
      </w:r>
      <w:r w:rsidRPr="003405D6">
        <w:t xml:space="preserve"> the </w:t>
      </w:r>
      <w:r w:rsidR="000F563B">
        <w:t>DfE</w:t>
      </w:r>
      <w:r w:rsidRPr="003405D6">
        <w:t xml:space="preserve"> can investigate complaints about:</w:t>
      </w:r>
    </w:p>
    <w:p w14:paraId="7296E222" w14:textId="77777777" w:rsidR="001B41B5" w:rsidRPr="003405D6" w:rsidRDefault="00697015" w:rsidP="00440AD1">
      <w:pPr>
        <w:pStyle w:val="Level3"/>
        <w:numPr>
          <w:ilvl w:val="2"/>
          <w:numId w:val="30"/>
        </w:numPr>
        <w:ind w:left="284" w:hanging="284"/>
      </w:pPr>
      <w:r w:rsidRPr="003405D6">
        <w:t>quality</w:t>
      </w:r>
      <w:r w:rsidR="00D44036" w:rsidRPr="003405D6">
        <w:t xml:space="preserve">, </w:t>
      </w:r>
      <w:r w:rsidRPr="003405D6">
        <w:t xml:space="preserve">management </w:t>
      </w:r>
      <w:r w:rsidR="00D44036" w:rsidRPr="003405D6">
        <w:t xml:space="preserve">or experience of education and </w:t>
      </w:r>
      <w:proofErr w:type="gramStart"/>
      <w:r w:rsidR="00D44036" w:rsidRPr="003405D6">
        <w:t>training</w:t>
      </w:r>
      <w:r w:rsidR="00A45F45" w:rsidRPr="003405D6">
        <w:t>;</w:t>
      </w:r>
      <w:proofErr w:type="gramEnd"/>
      <w:r w:rsidR="005B6CA8" w:rsidRPr="003405D6">
        <w:t xml:space="preserve"> </w:t>
      </w:r>
    </w:p>
    <w:p w14:paraId="216E2CF0" w14:textId="77777777" w:rsidR="001B41B5" w:rsidRPr="003405D6" w:rsidRDefault="00697015" w:rsidP="00440AD1">
      <w:pPr>
        <w:pStyle w:val="Level3"/>
        <w:numPr>
          <w:ilvl w:val="2"/>
          <w:numId w:val="30"/>
        </w:numPr>
        <w:ind w:left="284" w:hanging="284"/>
      </w:pPr>
      <w:r w:rsidRPr="003405D6">
        <w:t>undue delay or non-compliance with</w:t>
      </w:r>
      <w:r w:rsidR="005B6CA8" w:rsidRPr="003405D6">
        <w:t xml:space="preserve"> </w:t>
      </w:r>
      <w:r w:rsidRPr="003405D6">
        <w:t xml:space="preserve">published </w:t>
      </w:r>
      <w:r w:rsidR="00D44036" w:rsidRPr="003405D6">
        <w:t xml:space="preserve">complaints </w:t>
      </w:r>
      <w:proofErr w:type="gramStart"/>
      <w:r w:rsidRPr="003405D6">
        <w:t>procedures</w:t>
      </w:r>
      <w:r w:rsidR="00A45F45" w:rsidRPr="003405D6">
        <w:t>;</w:t>
      </w:r>
      <w:proofErr w:type="gramEnd"/>
      <w:r w:rsidRPr="003405D6">
        <w:t xml:space="preserve"> </w:t>
      </w:r>
    </w:p>
    <w:p w14:paraId="1ABEACF6" w14:textId="77777777" w:rsidR="001B41B5" w:rsidRPr="003405D6" w:rsidRDefault="00697015" w:rsidP="00440AD1">
      <w:pPr>
        <w:pStyle w:val="Level3"/>
        <w:numPr>
          <w:ilvl w:val="2"/>
          <w:numId w:val="30"/>
        </w:numPr>
        <w:ind w:left="284" w:hanging="284"/>
      </w:pPr>
      <w:r w:rsidRPr="003405D6">
        <w:t>poor</w:t>
      </w:r>
      <w:r w:rsidR="005B6CA8" w:rsidRPr="003405D6">
        <w:t xml:space="preserve"> </w:t>
      </w:r>
      <w:proofErr w:type="gramStart"/>
      <w:r w:rsidRPr="003405D6">
        <w:t>administration</w:t>
      </w:r>
      <w:r w:rsidR="00A45F45" w:rsidRPr="003405D6">
        <w:t>;</w:t>
      </w:r>
      <w:proofErr w:type="gramEnd"/>
      <w:r w:rsidRPr="003405D6">
        <w:t xml:space="preserve"> </w:t>
      </w:r>
    </w:p>
    <w:p w14:paraId="1FFE0E92" w14:textId="77777777" w:rsidR="001B41B5" w:rsidRPr="003405D6" w:rsidRDefault="00D44036" w:rsidP="00440AD1">
      <w:pPr>
        <w:pStyle w:val="Level3"/>
        <w:numPr>
          <w:ilvl w:val="2"/>
          <w:numId w:val="30"/>
        </w:numPr>
        <w:ind w:left="284" w:hanging="284"/>
      </w:pPr>
      <w:r w:rsidRPr="003405D6">
        <w:t xml:space="preserve">the quality of </w:t>
      </w:r>
      <w:proofErr w:type="gramStart"/>
      <w:r w:rsidRPr="003405D6">
        <w:t>assessments</w:t>
      </w:r>
      <w:r w:rsidR="00A45F45" w:rsidRPr="003405D6">
        <w:t>;</w:t>
      </w:r>
      <w:proofErr w:type="gramEnd"/>
      <w:r w:rsidRPr="003405D6">
        <w:t xml:space="preserve"> </w:t>
      </w:r>
    </w:p>
    <w:p w14:paraId="7081A92A" w14:textId="77777777" w:rsidR="001B41B5" w:rsidRPr="003405D6" w:rsidRDefault="00697015" w:rsidP="00440AD1">
      <w:pPr>
        <w:pStyle w:val="Level3"/>
        <w:numPr>
          <w:ilvl w:val="2"/>
          <w:numId w:val="30"/>
        </w:numPr>
        <w:ind w:left="284" w:hanging="284"/>
      </w:pPr>
      <w:r w:rsidRPr="003405D6">
        <w:t>equality</w:t>
      </w:r>
      <w:r w:rsidR="005B6CA8" w:rsidRPr="003405D6">
        <w:t xml:space="preserve"> </w:t>
      </w:r>
      <w:r w:rsidRPr="003405D6">
        <w:t>and diversity issues (except where there</w:t>
      </w:r>
      <w:r w:rsidR="005B6CA8" w:rsidRPr="003405D6">
        <w:t xml:space="preserve"> </w:t>
      </w:r>
      <w:r w:rsidRPr="003405D6">
        <w:t>is a more appropriate mechanism for</w:t>
      </w:r>
      <w:r w:rsidR="005B6CA8" w:rsidRPr="003405D6">
        <w:t xml:space="preserve"> </w:t>
      </w:r>
      <w:r w:rsidRPr="003405D6">
        <w:t>dealing with the matter through the</w:t>
      </w:r>
      <w:r w:rsidR="005B6CA8" w:rsidRPr="003405D6">
        <w:t xml:space="preserve"> </w:t>
      </w:r>
      <w:r w:rsidRPr="003405D6">
        <w:t>court</w:t>
      </w:r>
      <w:r w:rsidR="001B41B5" w:rsidRPr="003405D6">
        <w:t>s</w:t>
      </w:r>
      <w:r w:rsidRPr="003405D6">
        <w:t xml:space="preserve"> or tribunals or other organisations</w:t>
      </w:r>
      <w:proofErr w:type="gramStart"/>
      <w:r w:rsidRPr="003405D6">
        <w:t>)</w:t>
      </w:r>
      <w:r w:rsidR="00A45F45" w:rsidRPr="003405D6">
        <w:t>;</w:t>
      </w:r>
      <w:proofErr w:type="gramEnd"/>
      <w:r w:rsidR="005B6CA8" w:rsidRPr="003405D6">
        <w:t xml:space="preserve"> </w:t>
      </w:r>
    </w:p>
    <w:p w14:paraId="39439DF4" w14:textId="77777777" w:rsidR="001B41B5" w:rsidRPr="003405D6" w:rsidRDefault="00A45F45" w:rsidP="00440AD1">
      <w:pPr>
        <w:pStyle w:val="Level3"/>
        <w:numPr>
          <w:ilvl w:val="2"/>
          <w:numId w:val="30"/>
        </w:numPr>
        <w:ind w:left="284" w:hanging="284"/>
      </w:pPr>
      <w:r w:rsidRPr="003405D6">
        <w:t xml:space="preserve">advanced learner </w:t>
      </w:r>
      <w:proofErr w:type="gramStart"/>
      <w:r w:rsidRPr="003405D6">
        <w:t>loans;</w:t>
      </w:r>
      <w:proofErr w:type="gramEnd"/>
      <w:r w:rsidR="00D44036" w:rsidRPr="003405D6">
        <w:t xml:space="preserve"> </w:t>
      </w:r>
    </w:p>
    <w:p w14:paraId="5498646E" w14:textId="5A1CA16F" w:rsidR="001B52BA" w:rsidRPr="003405D6" w:rsidRDefault="00D44036" w:rsidP="00440AD1">
      <w:pPr>
        <w:pStyle w:val="Level3"/>
        <w:numPr>
          <w:ilvl w:val="2"/>
          <w:numId w:val="30"/>
        </w:numPr>
        <w:ind w:left="284" w:hanging="284"/>
      </w:pPr>
      <w:r w:rsidRPr="003405D6">
        <w:lastRenderedPageBreak/>
        <w:t>apprenticeship providers from employers</w:t>
      </w:r>
      <w:r w:rsidR="001B52BA" w:rsidRPr="003405D6">
        <w:t>;</w:t>
      </w:r>
      <w:r w:rsidRPr="003405D6">
        <w:t xml:space="preserve"> and </w:t>
      </w:r>
    </w:p>
    <w:p w14:paraId="720F707B" w14:textId="70256ECB" w:rsidR="001B41B5" w:rsidRPr="003405D6" w:rsidRDefault="00D44036" w:rsidP="00440AD1">
      <w:pPr>
        <w:pStyle w:val="Level3"/>
        <w:numPr>
          <w:ilvl w:val="2"/>
          <w:numId w:val="30"/>
        </w:numPr>
        <w:ind w:left="284" w:hanging="284"/>
      </w:pPr>
      <w:r w:rsidRPr="003405D6">
        <w:t>from employers, parents or other third parties on behalf of apprentice</w:t>
      </w:r>
      <w:r w:rsidR="009D365B" w:rsidRPr="003405D6">
        <w:t>(</w:t>
      </w:r>
      <w:r w:rsidRPr="003405D6">
        <w:t>s</w:t>
      </w:r>
      <w:r w:rsidR="009D365B" w:rsidRPr="003405D6">
        <w:t>)</w:t>
      </w:r>
      <w:r w:rsidRPr="003405D6">
        <w:t xml:space="preserve">. </w:t>
      </w:r>
    </w:p>
    <w:p w14:paraId="0C623925" w14:textId="1F7D74ED" w:rsidR="00485D48" w:rsidRPr="003405D6" w:rsidRDefault="00485D48" w:rsidP="00440AD1">
      <w:pPr>
        <w:pStyle w:val="Level2"/>
      </w:pPr>
      <w:r w:rsidRPr="003405D6">
        <w:t xml:space="preserve">The </w:t>
      </w:r>
      <w:r w:rsidR="000F563B">
        <w:t>DfE</w:t>
      </w:r>
      <w:r w:rsidR="002040D4" w:rsidRPr="003405D6">
        <w:t xml:space="preserve"> </w:t>
      </w:r>
      <w:r w:rsidR="00697015" w:rsidRPr="003405D6">
        <w:t>will not investigate complaints about</w:t>
      </w:r>
      <w:r w:rsidRPr="003405D6">
        <w:t>:</w:t>
      </w:r>
    </w:p>
    <w:p w14:paraId="68ABA1E3" w14:textId="1E425D55" w:rsidR="00485D48" w:rsidRPr="003405D6" w:rsidRDefault="00D44036" w:rsidP="00440AD1">
      <w:pPr>
        <w:pStyle w:val="Level3"/>
        <w:numPr>
          <w:ilvl w:val="2"/>
          <w:numId w:val="30"/>
        </w:numPr>
        <w:ind w:left="284" w:hanging="284"/>
      </w:pPr>
      <w:r w:rsidRPr="003405D6">
        <w:t>issues that are more than 12 months old (except for exceptional cases related to advanced learner loans</w:t>
      </w:r>
      <w:proofErr w:type="gramStart"/>
      <w:r w:rsidRPr="003405D6">
        <w:t>);</w:t>
      </w:r>
      <w:proofErr w:type="gramEnd"/>
      <w:r w:rsidRPr="003405D6">
        <w:t xml:space="preserve"> </w:t>
      </w:r>
    </w:p>
    <w:p w14:paraId="785D5B35" w14:textId="77777777" w:rsidR="00485D48" w:rsidRPr="003405D6" w:rsidRDefault="00697015" w:rsidP="00440AD1">
      <w:pPr>
        <w:pStyle w:val="Level3"/>
        <w:numPr>
          <w:ilvl w:val="2"/>
          <w:numId w:val="30"/>
        </w:numPr>
        <w:ind w:left="284" w:hanging="284"/>
      </w:pPr>
      <w:r w:rsidRPr="003405D6">
        <w:t>examination results</w:t>
      </w:r>
      <w:r w:rsidR="00D44036" w:rsidRPr="003405D6">
        <w:t>, grades, marks</w:t>
      </w:r>
      <w:r w:rsidR="002040D4" w:rsidRPr="003405D6">
        <w:t xml:space="preserve">, </w:t>
      </w:r>
      <w:r w:rsidR="00D44036" w:rsidRPr="003405D6">
        <w:t>assessment outcomes</w:t>
      </w:r>
      <w:r w:rsidRPr="003405D6">
        <w:t xml:space="preserve"> or curriculum</w:t>
      </w:r>
      <w:r w:rsidR="005B6CA8" w:rsidRPr="003405D6">
        <w:t xml:space="preserve"> </w:t>
      </w:r>
      <w:proofErr w:type="gramStart"/>
      <w:r w:rsidRPr="003405D6">
        <w:t>content</w:t>
      </w:r>
      <w:r w:rsidR="00D44036" w:rsidRPr="003405D6">
        <w:t>;</w:t>
      </w:r>
      <w:proofErr w:type="gramEnd"/>
      <w:r w:rsidRPr="003405D6">
        <w:t xml:space="preserve"> </w:t>
      </w:r>
    </w:p>
    <w:p w14:paraId="5BF6488C" w14:textId="77777777" w:rsidR="00485D48" w:rsidRPr="003405D6" w:rsidRDefault="00697015" w:rsidP="00440AD1">
      <w:pPr>
        <w:pStyle w:val="Level3"/>
        <w:numPr>
          <w:ilvl w:val="2"/>
          <w:numId w:val="30"/>
        </w:numPr>
        <w:ind w:left="284" w:hanging="284"/>
      </w:pPr>
      <w:r w:rsidRPr="003405D6">
        <w:t xml:space="preserve">individual employment </w:t>
      </w:r>
      <w:proofErr w:type="gramStart"/>
      <w:r w:rsidRPr="003405D6">
        <w:t>issues</w:t>
      </w:r>
      <w:r w:rsidR="00D44036" w:rsidRPr="003405D6">
        <w:t>;</w:t>
      </w:r>
      <w:proofErr w:type="gramEnd"/>
      <w:r w:rsidR="005B6CA8" w:rsidRPr="003405D6">
        <w:t xml:space="preserve"> </w:t>
      </w:r>
    </w:p>
    <w:p w14:paraId="3F0AE730" w14:textId="77777777" w:rsidR="00485D48" w:rsidRPr="003405D6" w:rsidRDefault="00D44036" w:rsidP="00440AD1">
      <w:pPr>
        <w:pStyle w:val="Level3"/>
        <w:numPr>
          <w:ilvl w:val="0"/>
          <w:numId w:val="31"/>
        </w:numPr>
        <w:ind w:left="284" w:hanging="284"/>
      </w:pPr>
      <w:r w:rsidRPr="003405D6">
        <w:t xml:space="preserve">governor or other voluntary employment </w:t>
      </w:r>
      <w:proofErr w:type="gramStart"/>
      <w:r w:rsidRPr="003405D6">
        <w:t>issues;</w:t>
      </w:r>
      <w:proofErr w:type="gramEnd"/>
      <w:r w:rsidRPr="003405D6">
        <w:t xml:space="preserve"> </w:t>
      </w:r>
    </w:p>
    <w:p w14:paraId="4D44942F" w14:textId="77777777" w:rsidR="00485D48" w:rsidRPr="003405D6" w:rsidRDefault="00697015" w:rsidP="00440AD1">
      <w:pPr>
        <w:pStyle w:val="Level3"/>
        <w:numPr>
          <w:ilvl w:val="0"/>
          <w:numId w:val="31"/>
        </w:numPr>
        <w:ind w:left="284" w:hanging="284"/>
      </w:pPr>
      <w:r w:rsidRPr="003405D6">
        <w:t xml:space="preserve">contractual </w:t>
      </w:r>
      <w:r w:rsidR="00D44036" w:rsidRPr="003405D6">
        <w:t xml:space="preserve">or commercial </w:t>
      </w:r>
      <w:r w:rsidRPr="003405D6">
        <w:t>disputes</w:t>
      </w:r>
      <w:r w:rsidR="00D44036" w:rsidRPr="003405D6">
        <w:t xml:space="preserve"> or </w:t>
      </w:r>
      <w:proofErr w:type="gramStart"/>
      <w:r w:rsidR="00D44036" w:rsidRPr="003405D6">
        <w:t>arrangements;</w:t>
      </w:r>
      <w:proofErr w:type="gramEnd"/>
      <w:r w:rsidRPr="003405D6">
        <w:t xml:space="preserve"> </w:t>
      </w:r>
    </w:p>
    <w:p w14:paraId="1E523FB0" w14:textId="77777777" w:rsidR="00485D48" w:rsidRPr="003405D6" w:rsidRDefault="00D44036" w:rsidP="00440AD1">
      <w:pPr>
        <w:pStyle w:val="Level3"/>
        <w:numPr>
          <w:ilvl w:val="0"/>
          <w:numId w:val="31"/>
        </w:numPr>
        <w:ind w:left="284" w:hanging="284"/>
      </w:pPr>
      <w:r w:rsidRPr="003405D6">
        <w:t xml:space="preserve">disputes between an employer and a provider in relation to the apprenticeship </w:t>
      </w:r>
      <w:proofErr w:type="gramStart"/>
      <w:r w:rsidRPr="003405D6">
        <w:t>levy;</w:t>
      </w:r>
      <w:proofErr w:type="gramEnd"/>
    </w:p>
    <w:p w14:paraId="5224F968" w14:textId="621CEE10" w:rsidR="00485D48" w:rsidRPr="003405D6" w:rsidRDefault="00697015" w:rsidP="00440AD1">
      <w:pPr>
        <w:pStyle w:val="Level3"/>
        <w:numPr>
          <w:ilvl w:val="0"/>
          <w:numId w:val="31"/>
        </w:numPr>
        <w:ind w:left="284" w:hanging="284"/>
      </w:pPr>
      <w:r w:rsidRPr="003405D6">
        <w:t>matters which are</w:t>
      </w:r>
      <w:r w:rsidR="005B6CA8" w:rsidRPr="003405D6">
        <w:t xml:space="preserve"> </w:t>
      </w:r>
      <w:r w:rsidRPr="003405D6">
        <w:t xml:space="preserve">the subject of legal action or </w:t>
      </w:r>
      <w:r w:rsidR="00D44036" w:rsidRPr="003405D6">
        <w:t xml:space="preserve">matters that are better investigated by the </w:t>
      </w:r>
      <w:proofErr w:type="gramStart"/>
      <w:r w:rsidR="00D44036" w:rsidRPr="003405D6">
        <w:t>police;</w:t>
      </w:r>
      <w:proofErr w:type="gramEnd"/>
      <w:r w:rsidR="00D44036" w:rsidRPr="003405D6">
        <w:t xml:space="preserve"> </w:t>
      </w:r>
    </w:p>
    <w:p w14:paraId="3DD564AF" w14:textId="77777777" w:rsidR="00485D48" w:rsidRPr="003405D6" w:rsidRDefault="00D44036" w:rsidP="00440AD1">
      <w:pPr>
        <w:pStyle w:val="Level3"/>
        <w:numPr>
          <w:ilvl w:val="0"/>
          <w:numId w:val="31"/>
        </w:numPr>
        <w:ind w:left="284" w:hanging="284"/>
      </w:pPr>
      <w:r w:rsidRPr="003405D6">
        <w:t>the cancellation or reimbursement of advanced learner loans (which should be referred to the student loan company</w:t>
      </w:r>
      <w:proofErr w:type="gramStart"/>
      <w:r w:rsidRPr="003405D6">
        <w:t>);</w:t>
      </w:r>
      <w:proofErr w:type="gramEnd"/>
    </w:p>
    <w:p w14:paraId="7A6E88EF" w14:textId="79197EA8" w:rsidR="00485D48" w:rsidRPr="003405D6" w:rsidRDefault="00D44036" w:rsidP="00440AD1">
      <w:pPr>
        <w:pStyle w:val="Level3"/>
        <w:numPr>
          <w:ilvl w:val="0"/>
          <w:numId w:val="31"/>
        </w:numPr>
        <w:ind w:left="284" w:hanging="284"/>
      </w:pPr>
      <w:r w:rsidRPr="003405D6">
        <w:t xml:space="preserve">claims for compensation, a refund of fees or costs incurred when a learner </w:t>
      </w:r>
      <w:proofErr w:type="gramStart"/>
      <w:r w:rsidRPr="003405D6">
        <w:t>has to</w:t>
      </w:r>
      <w:proofErr w:type="gramEnd"/>
      <w:r w:rsidRPr="003405D6">
        <w:t xml:space="preserve"> transfer to another </w:t>
      </w:r>
      <w:proofErr w:type="gramStart"/>
      <w:r w:rsidRPr="003405D6">
        <w:t>provider;</w:t>
      </w:r>
      <w:proofErr w:type="gramEnd"/>
      <w:r w:rsidRPr="003405D6">
        <w:t xml:space="preserve"> </w:t>
      </w:r>
    </w:p>
    <w:p w14:paraId="6B31F39E" w14:textId="40EBC7E2" w:rsidR="00485D48" w:rsidRPr="003405D6" w:rsidRDefault="00D44036" w:rsidP="00440AD1">
      <w:pPr>
        <w:pStyle w:val="Level3"/>
        <w:numPr>
          <w:ilvl w:val="0"/>
          <w:numId w:val="31"/>
        </w:numPr>
        <w:ind w:left="284" w:hanging="284"/>
      </w:pPr>
      <w:r w:rsidRPr="003405D6">
        <w:t>issues classified as serial;</w:t>
      </w:r>
      <w:r w:rsidR="00485D48" w:rsidRPr="003405D6">
        <w:t xml:space="preserve"> or</w:t>
      </w:r>
      <w:r w:rsidRPr="003405D6">
        <w:t xml:space="preserve"> </w:t>
      </w:r>
    </w:p>
    <w:p w14:paraId="3D1A499A" w14:textId="77777777" w:rsidR="00F02BE5" w:rsidRPr="003405D6" w:rsidRDefault="00D44036" w:rsidP="00440AD1">
      <w:pPr>
        <w:pStyle w:val="Level3"/>
        <w:numPr>
          <w:ilvl w:val="0"/>
          <w:numId w:val="31"/>
        </w:numPr>
        <w:ind w:left="284" w:hanging="284"/>
      </w:pPr>
      <w:r w:rsidRPr="003405D6">
        <w:t>allegations of fraud, financial irregularity, whistleblowing and allegations of incentives and inducements (which should be directed to the allegations team)</w:t>
      </w:r>
      <w:r w:rsidR="00F02BE5" w:rsidRPr="003405D6">
        <w:t>;</w:t>
      </w:r>
      <w:r w:rsidRPr="003405D6">
        <w:t xml:space="preserve"> and </w:t>
      </w:r>
    </w:p>
    <w:p w14:paraId="555B0C87" w14:textId="12792F71" w:rsidR="00697015" w:rsidRPr="003405D6" w:rsidRDefault="00882076" w:rsidP="00867595">
      <w:pPr>
        <w:pStyle w:val="Level3"/>
        <w:numPr>
          <w:ilvl w:val="0"/>
          <w:numId w:val="31"/>
        </w:numPr>
        <w:ind w:left="284" w:hanging="284"/>
      </w:pPr>
      <w:r w:rsidRPr="003405D6">
        <w:t>safeguarding concerns</w:t>
      </w:r>
      <w:r w:rsidRPr="00867595">
        <w:rPr>
          <w:rStyle w:val="FootnoteReference"/>
        </w:rPr>
        <w:footnoteReference w:id="6"/>
      </w:r>
      <w:r w:rsidRPr="003405D6">
        <w:t>.</w:t>
      </w:r>
    </w:p>
    <w:p w14:paraId="20FC7BF9" w14:textId="77777777" w:rsidR="00A45F45" w:rsidRPr="003405D6" w:rsidRDefault="00A45F45" w:rsidP="00882076">
      <w:pPr>
        <w:pStyle w:val="Level2"/>
      </w:pPr>
      <w:r w:rsidRPr="003405D6">
        <w:t>Complaints made by learners</w:t>
      </w:r>
      <w:r w:rsidR="004B52FE" w:rsidRPr="003405D6">
        <w:t xml:space="preserve"> following HE courses in FE colleges are directed to the Office of the Independent Adjudicator for HE.</w:t>
      </w:r>
    </w:p>
    <w:p w14:paraId="112CCCA3" w14:textId="6194F756" w:rsidR="005B6CA8" w:rsidRPr="00867595" w:rsidRDefault="00697015" w:rsidP="00867595">
      <w:pPr>
        <w:pStyle w:val="Level1"/>
        <w:keepNext/>
      </w:pPr>
      <w:r w:rsidRPr="003405D6">
        <w:rPr>
          <w:rStyle w:val="Level1asHeadingtext"/>
        </w:rPr>
        <w:t>ATTENDANCE AT MEETINGS</w:t>
      </w:r>
      <w:bookmarkStart w:id="33" w:name="_NN47"/>
      <w:bookmarkEnd w:id="33"/>
      <w:r w:rsidR="00867595" w:rsidRPr="00867595">
        <w:fldChar w:fldCharType="begin"/>
      </w:r>
      <w:r w:rsidR="00867595" w:rsidRPr="00867595">
        <w:instrText xml:space="preserve"> TC "</w:instrText>
      </w:r>
      <w:r w:rsidR="00867595" w:rsidRPr="00867595">
        <w:fldChar w:fldCharType="begin"/>
      </w:r>
      <w:r w:rsidR="00867595" w:rsidRPr="00867595">
        <w:instrText xml:space="preserve"> REF _NN47\r \h </w:instrText>
      </w:r>
      <w:r w:rsidR="00867595" w:rsidRPr="00867595">
        <w:fldChar w:fldCharType="separate"/>
      </w:r>
      <w:bookmarkStart w:id="34" w:name="_Toc144281572"/>
      <w:r w:rsidR="008D4967">
        <w:rPr>
          <w:rFonts w:hint="eastAsia"/>
          <w:cs/>
        </w:rPr>
        <w:instrText>‎</w:instrText>
      </w:r>
      <w:r w:rsidR="008D4967">
        <w:instrText>13</w:instrText>
      </w:r>
      <w:r w:rsidR="00867595" w:rsidRPr="00867595">
        <w:fldChar w:fldCharType="end"/>
      </w:r>
      <w:r w:rsidR="00867595" w:rsidRPr="00867595">
        <w:tab/>
        <w:instrText>ATTENDANCE AT MEETINGS</w:instrText>
      </w:r>
      <w:bookmarkEnd w:id="34"/>
      <w:r w:rsidR="00867595" w:rsidRPr="00867595">
        <w:instrText xml:space="preserve">" \l 1 </w:instrText>
      </w:r>
      <w:r w:rsidR="00867595" w:rsidRPr="00867595">
        <w:fldChar w:fldCharType="end"/>
      </w:r>
    </w:p>
    <w:p w14:paraId="7EB34022" w14:textId="5F955188" w:rsidR="00CE357E" w:rsidRPr="003405D6" w:rsidRDefault="00882076" w:rsidP="00867595">
      <w:pPr>
        <w:pStyle w:val="Level2"/>
      </w:pPr>
      <w:r w:rsidRPr="003405D6">
        <w:t>A high level of attendance at meetings of the Corporation is expected so that Corporation Members can perform their functions properly</w:t>
      </w:r>
      <w:r w:rsidR="000330E8">
        <w:t xml:space="preserve">, and expectations set out in the Standing Orders. </w:t>
      </w:r>
    </w:p>
    <w:p w14:paraId="3DB05E06" w14:textId="1DB49C12" w:rsidR="00697015" w:rsidRPr="00867595" w:rsidRDefault="00697015" w:rsidP="00867595">
      <w:pPr>
        <w:pStyle w:val="Level1"/>
        <w:keepNext/>
      </w:pPr>
      <w:r w:rsidRPr="003405D6">
        <w:rPr>
          <w:rStyle w:val="Level1asHeadingtext"/>
        </w:rPr>
        <w:t>GOVERNANCE DEVELOPMENT</w:t>
      </w:r>
      <w:bookmarkStart w:id="35" w:name="_NN48"/>
      <w:bookmarkEnd w:id="35"/>
      <w:r w:rsidR="00867595" w:rsidRPr="00867595">
        <w:fldChar w:fldCharType="begin"/>
      </w:r>
      <w:r w:rsidR="00867595" w:rsidRPr="00867595">
        <w:instrText xml:space="preserve"> TC "</w:instrText>
      </w:r>
      <w:r w:rsidR="00867595" w:rsidRPr="00867595">
        <w:fldChar w:fldCharType="begin"/>
      </w:r>
      <w:r w:rsidR="00867595" w:rsidRPr="00867595">
        <w:instrText xml:space="preserve"> REF _NN48\r \h </w:instrText>
      </w:r>
      <w:r w:rsidR="00867595" w:rsidRPr="00867595">
        <w:fldChar w:fldCharType="separate"/>
      </w:r>
      <w:bookmarkStart w:id="36" w:name="_Toc144281573"/>
      <w:r w:rsidR="008D4967">
        <w:rPr>
          <w:rFonts w:hint="eastAsia"/>
          <w:cs/>
        </w:rPr>
        <w:instrText>‎</w:instrText>
      </w:r>
      <w:r w:rsidR="008D4967">
        <w:instrText>14</w:instrText>
      </w:r>
      <w:r w:rsidR="00867595" w:rsidRPr="00867595">
        <w:fldChar w:fldCharType="end"/>
      </w:r>
      <w:r w:rsidR="00867595" w:rsidRPr="00867595">
        <w:tab/>
        <w:instrText>GOVERNANCE DEVELOPMENT</w:instrText>
      </w:r>
      <w:bookmarkEnd w:id="36"/>
      <w:r w:rsidR="00867595" w:rsidRPr="00867595">
        <w:instrText xml:space="preserve">" \l 1 </w:instrText>
      </w:r>
      <w:r w:rsidR="00867595" w:rsidRPr="00867595">
        <w:fldChar w:fldCharType="end"/>
      </w:r>
    </w:p>
    <w:p w14:paraId="3213E7D1" w14:textId="569B2362" w:rsidR="00697015" w:rsidRPr="003405D6" w:rsidRDefault="00697015" w:rsidP="00882076">
      <w:pPr>
        <w:pStyle w:val="Level2"/>
      </w:pPr>
      <w:r w:rsidRPr="003405D6">
        <w:t>The Corporation shall seek to ensure that all</w:t>
      </w:r>
      <w:r w:rsidR="005B6CA8" w:rsidRPr="003405D6">
        <w:t xml:space="preserve"> </w:t>
      </w:r>
      <w:r w:rsidRPr="003405D6">
        <w:t>Corporation Members are appointed on merit, in</w:t>
      </w:r>
      <w:r w:rsidR="005B6CA8" w:rsidRPr="003405D6">
        <w:t xml:space="preserve"> </w:t>
      </w:r>
      <w:r w:rsidRPr="003405D6">
        <w:t>accordance with an open selection procedure</w:t>
      </w:r>
      <w:r w:rsidR="005B6CA8" w:rsidRPr="003405D6">
        <w:t xml:space="preserve"> </w:t>
      </w:r>
      <w:r w:rsidRPr="003405D6">
        <w:t>carried out by the Corporation</w:t>
      </w:r>
      <w:r w:rsidR="00A06AE6">
        <w:t>’</w:t>
      </w:r>
      <w:r w:rsidRPr="003405D6">
        <w:t>s Search</w:t>
      </w:r>
      <w:r w:rsidR="000330E8">
        <w:t xml:space="preserve"> and Governance</w:t>
      </w:r>
      <w:r w:rsidR="005B6CA8" w:rsidRPr="003405D6">
        <w:t xml:space="preserve"> </w:t>
      </w:r>
      <w:proofErr w:type="gramStart"/>
      <w:r w:rsidRPr="003405D6">
        <w:t>Committee, and</w:t>
      </w:r>
      <w:proofErr w:type="gramEnd"/>
      <w:r w:rsidRPr="003405D6">
        <w:t xml:space="preserve"> are drawn widely from the</w:t>
      </w:r>
      <w:r w:rsidR="005B6CA8" w:rsidRPr="003405D6">
        <w:t xml:space="preserve"> </w:t>
      </w:r>
      <w:r w:rsidRPr="003405D6">
        <w:t xml:space="preserve">community which the </w:t>
      </w:r>
      <w:r w:rsidR="00736D5D">
        <w:t xml:space="preserve">Group </w:t>
      </w:r>
      <w:r w:rsidRPr="003405D6">
        <w:t xml:space="preserve">serves </w:t>
      </w:r>
      <w:proofErr w:type="gramStart"/>
      <w:r w:rsidRPr="003405D6">
        <w:t>so as to</w:t>
      </w:r>
      <w:proofErr w:type="gramEnd"/>
      <w:r w:rsidRPr="003405D6">
        <w:t xml:space="preserve"> be</w:t>
      </w:r>
      <w:r w:rsidR="005B6CA8" w:rsidRPr="003405D6">
        <w:t xml:space="preserve"> </w:t>
      </w:r>
      <w:r w:rsidRPr="003405D6">
        <w:t>representative of that community.</w:t>
      </w:r>
      <w:r w:rsidR="00A949BF" w:rsidRPr="003405D6">
        <w:t xml:space="preserve"> </w:t>
      </w:r>
      <w:r w:rsidRPr="003405D6">
        <w:t xml:space="preserve"> The</w:t>
      </w:r>
      <w:r w:rsidR="005B6CA8" w:rsidRPr="003405D6">
        <w:t xml:space="preserve"> </w:t>
      </w:r>
      <w:r w:rsidRPr="003405D6">
        <w:t>Corporation should have regard to the provisions</w:t>
      </w:r>
      <w:r w:rsidR="005B6CA8" w:rsidRPr="003405D6">
        <w:t xml:space="preserve"> </w:t>
      </w:r>
      <w:r w:rsidRPr="003405D6">
        <w:t>relating to the membership of the Corporation in</w:t>
      </w:r>
      <w:r w:rsidR="005B6CA8" w:rsidRPr="003405D6">
        <w:t xml:space="preserve"> </w:t>
      </w:r>
      <w:r w:rsidRPr="003405D6">
        <w:t xml:space="preserve">the </w:t>
      </w:r>
      <w:r w:rsidR="00736D5D">
        <w:t>Group</w:t>
      </w:r>
      <w:r w:rsidR="00A06AE6">
        <w:t>’</w:t>
      </w:r>
      <w:r w:rsidRPr="003405D6">
        <w:t>s Instrument of Government, the</w:t>
      </w:r>
      <w:r w:rsidR="005B6CA8" w:rsidRPr="003405D6">
        <w:t xml:space="preserve"> </w:t>
      </w:r>
      <w:r w:rsidRPr="003405D6">
        <w:t>need to combat discrimination and to promote</w:t>
      </w:r>
      <w:r w:rsidR="005B6CA8" w:rsidRPr="003405D6">
        <w:t xml:space="preserve"> </w:t>
      </w:r>
      <w:r w:rsidRPr="003405D6">
        <w:t>equality, and the need to make available a range</w:t>
      </w:r>
      <w:r w:rsidR="005B6CA8" w:rsidRPr="003405D6">
        <w:t xml:space="preserve"> </w:t>
      </w:r>
      <w:r w:rsidRPr="003405D6">
        <w:t>of necessary skills and experience to ensure that</w:t>
      </w:r>
      <w:r w:rsidR="005B6CA8" w:rsidRPr="003405D6">
        <w:t xml:space="preserve"> </w:t>
      </w:r>
      <w:r w:rsidRPr="003405D6">
        <w:t>the Corporation carries out its functions under</w:t>
      </w:r>
      <w:r w:rsidR="005B6CA8" w:rsidRPr="003405D6">
        <w:t xml:space="preserve"> </w:t>
      </w:r>
      <w:r w:rsidRPr="003405D6">
        <w:t xml:space="preserve">the </w:t>
      </w:r>
      <w:r w:rsidR="00736D5D">
        <w:t>Group</w:t>
      </w:r>
      <w:r w:rsidR="00A06AE6">
        <w:t>’</w:t>
      </w:r>
      <w:r w:rsidRPr="003405D6">
        <w:t>s Articles of Government.</w:t>
      </w:r>
    </w:p>
    <w:p w14:paraId="40B11C62" w14:textId="40B63D5C" w:rsidR="00697015" w:rsidRPr="003405D6" w:rsidRDefault="00697015" w:rsidP="00882076">
      <w:pPr>
        <w:pStyle w:val="Level2"/>
      </w:pPr>
      <w:r w:rsidRPr="003405D6">
        <w:t>Corporation Members must obtain a thorough</w:t>
      </w:r>
      <w:r w:rsidR="005B6CA8" w:rsidRPr="003405D6">
        <w:t xml:space="preserve"> </w:t>
      </w:r>
      <w:r w:rsidRPr="003405D6">
        <w:t>grounding in their duties and responsibilities by</w:t>
      </w:r>
      <w:r w:rsidR="005B6CA8" w:rsidRPr="003405D6">
        <w:t xml:space="preserve"> </w:t>
      </w:r>
      <w:r w:rsidRPr="003405D6">
        <w:t xml:space="preserve">participating in the </w:t>
      </w:r>
      <w:r w:rsidR="00736D5D">
        <w:t>Group</w:t>
      </w:r>
      <w:r w:rsidR="00A06AE6">
        <w:t>’</w:t>
      </w:r>
      <w:r w:rsidRPr="003405D6">
        <w:t>s governance</w:t>
      </w:r>
      <w:r w:rsidR="005B6CA8" w:rsidRPr="003405D6">
        <w:t xml:space="preserve"> </w:t>
      </w:r>
      <w:r w:rsidRPr="003405D6">
        <w:t>induction and training programmes, including</w:t>
      </w:r>
      <w:r w:rsidR="005B6CA8" w:rsidRPr="003405D6">
        <w:t xml:space="preserve"> </w:t>
      </w:r>
      <w:r w:rsidRPr="003405D6">
        <w:t>regular refresher workshops.</w:t>
      </w:r>
    </w:p>
    <w:p w14:paraId="659AC52C" w14:textId="47E5D11C" w:rsidR="0044276C" w:rsidRPr="003405D6" w:rsidRDefault="00697015" w:rsidP="00867595">
      <w:pPr>
        <w:pStyle w:val="Level2"/>
      </w:pPr>
      <w:bookmarkStart w:id="37" w:name="_Hlk143528176"/>
      <w:proofErr w:type="gramStart"/>
      <w:r w:rsidRPr="003405D6">
        <w:t>In order to</w:t>
      </w:r>
      <w:proofErr w:type="gramEnd"/>
      <w:r w:rsidRPr="003405D6">
        <w:t xml:space="preserve"> promote more effective governance,</w:t>
      </w:r>
      <w:r w:rsidR="005B6CA8" w:rsidRPr="003405D6">
        <w:t xml:space="preserve"> </w:t>
      </w:r>
      <w:r w:rsidRPr="003405D6">
        <w:t>Corporation</w:t>
      </w:r>
      <w:r w:rsidR="00571791" w:rsidRPr="003405D6">
        <w:t>s Members are required to commission an external review of governance</w:t>
      </w:r>
      <w:r w:rsidR="00EA13A0">
        <w:rPr>
          <w:rStyle w:val="FootnoteReference"/>
        </w:rPr>
        <w:footnoteReference w:id="7"/>
      </w:r>
      <w:r w:rsidR="00571791" w:rsidRPr="003405D6">
        <w:t xml:space="preserve"> every three years and to</w:t>
      </w:r>
      <w:r w:rsidRPr="003405D6">
        <w:t xml:space="preserve"> carry out an annual</w:t>
      </w:r>
      <w:r w:rsidR="005B6CA8" w:rsidRPr="003405D6">
        <w:t xml:space="preserve"> </w:t>
      </w:r>
      <w:r w:rsidRPr="003405D6">
        <w:t>review of the performance by the Corporation of</w:t>
      </w:r>
      <w:r w:rsidR="005B6CA8" w:rsidRPr="003405D6">
        <w:t xml:space="preserve"> </w:t>
      </w:r>
      <w:r w:rsidRPr="003405D6">
        <w:t>its duties and responsibilities, including a review</w:t>
      </w:r>
      <w:r w:rsidR="005B6CA8" w:rsidRPr="003405D6">
        <w:t xml:space="preserve"> </w:t>
      </w:r>
      <w:r w:rsidRPr="003405D6">
        <w:t>of their own performance</w:t>
      </w:r>
      <w:r w:rsidR="000330E8">
        <w:t xml:space="preserve">, </w:t>
      </w:r>
      <w:r w:rsidRPr="003405D6">
        <w:t>as part of a continuing</w:t>
      </w:r>
      <w:r w:rsidR="005B6CA8" w:rsidRPr="003405D6">
        <w:t xml:space="preserve"> </w:t>
      </w:r>
      <w:r w:rsidRPr="003405D6">
        <w:t>and critical process of self-evaluation.</w:t>
      </w:r>
    </w:p>
    <w:bookmarkEnd w:id="37"/>
    <w:p w14:paraId="7D8B2690" w14:textId="77777777" w:rsidR="00846C62" w:rsidRPr="003405D6" w:rsidRDefault="00846C62" w:rsidP="0050792E">
      <w:pPr>
        <w:pStyle w:val="PitchBody"/>
      </w:pPr>
    </w:p>
    <w:p w14:paraId="5E534CA2" w14:textId="77777777" w:rsidR="00846C62" w:rsidRPr="003405D6" w:rsidRDefault="00846C62" w:rsidP="00505416">
      <w:pPr>
        <w:pStyle w:val="NumberedBullet1"/>
        <w:rPr>
          <w:lang w:val="en-GB"/>
        </w:rPr>
        <w:sectPr w:rsidR="00846C62" w:rsidRPr="003405D6" w:rsidSect="00565347">
          <w:headerReference w:type="default" r:id="rId12"/>
          <w:footerReference w:type="default" r:id="rId13"/>
          <w:type w:val="continuous"/>
          <w:pgSz w:w="11907" w:h="16840" w:code="9"/>
          <w:pgMar w:top="1814" w:right="1021" w:bottom="851" w:left="1021" w:header="454" w:footer="454" w:gutter="0"/>
          <w:paperSrc w:first="262" w:other="262"/>
          <w:pgNumType w:start="1"/>
          <w:cols w:num="2" w:space="340"/>
          <w:docGrid w:linePitch="272"/>
          <w15:footnoteColumns w:val="1"/>
        </w:sectPr>
      </w:pPr>
    </w:p>
    <w:p w14:paraId="3CAFD977" w14:textId="77777777" w:rsidR="00F963C6" w:rsidRPr="003405D6" w:rsidRDefault="00F963C6" w:rsidP="00426259">
      <w:pPr>
        <w:pStyle w:val="NumberedBullet2"/>
        <w:ind w:left="0" w:firstLine="0"/>
      </w:pPr>
    </w:p>
    <w:p w14:paraId="41367250" w14:textId="77777777" w:rsidR="005B6CA8" w:rsidRPr="003405D6" w:rsidRDefault="005B6CA8" w:rsidP="00BE7332">
      <w:pPr>
        <w:pStyle w:val="PitchBody"/>
        <w:sectPr w:rsidR="005B6CA8" w:rsidRPr="003405D6" w:rsidSect="00F761B6">
          <w:type w:val="continuous"/>
          <w:pgSz w:w="11907" w:h="16840" w:code="9"/>
          <w:pgMar w:top="1814" w:right="1021" w:bottom="567" w:left="1021" w:header="709" w:footer="771" w:gutter="0"/>
          <w:paperSrc w:first="262" w:other="262"/>
          <w:pgNumType w:start="1"/>
          <w:cols w:space="708"/>
          <w:docGrid w:linePitch="272"/>
        </w:sectPr>
      </w:pPr>
    </w:p>
    <w:p w14:paraId="156180EC" w14:textId="02A28061" w:rsidR="00697015" w:rsidRPr="003405D6" w:rsidRDefault="00894668" w:rsidP="00867595">
      <w:pPr>
        <w:pStyle w:val="Sideheading"/>
        <w:framePr w:wrap="around"/>
      </w:pPr>
      <w:r>
        <w:rPr>
          <w:sz w:val="52"/>
          <w:szCs w:val="52"/>
        </w:rPr>
        <w:lastRenderedPageBreak/>
        <w:t>Appendix</w:t>
      </w:r>
      <w:r w:rsidRPr="003405D6">
        <w:rPr>
          <w:sz w:val="52"/>
          <w:szCs w:val="52"/>
        </w:rPr>
        <w:t xml:space="preserve"> </w:t>
      </w:r>
      <w:r w:rsidR="00697015" w:rsidRPr="003405D6">
        <w:rPr>
          <w:sz w:val="52"/>
          <w:szCs w:val="52"/>
        </w:rPr>
        <w:t>1</w:t>
      </w:r>
      <w:r w:rsidR="000D5AF5" w:rsidRPr="003405D6">
        <w:rPr>
          <w:sz w:val="52"/>
          <w:szCs w:val="52"/>
        </w:rPr>
        <w:t>:</w:t>
      </w:r>
      <w:r w:rsidR="00F963C6" w:rsidRPr="003405D6">
        <w:rPr>
          <w:sz w:val="52"/>
          <w:szCs w:val="52"/>
        </w:rPr>
        <w:br/>
      </w:r>
      <w:r w:rsidR="00F963C6" w:rsidRPr="003405D6">
        <w:t>List of source documents</w:t>
      </w:r>
      <w:r w:rsidR="000330E8">
        <w:t xml:space="preserve"> (all available from the Director of Governance, and/or in </w:t>
      </w:r>
      <w:proofErr w:type="spellStart"/>
      <w:r w:rsidR="000330E8">
        <w:t>OnBoard</w:t>
      </w:r>
      <w:proofErr w:type="spellEnd"/>
      <w:r w:rsidR="000330E8">
        <w:t xml:space="preserve"> or the Group’s website</w:t>
      </w:r>
      <w:r w:rsidR="00867595">
        <w:fldChar w:fldCharType="begin"/>
      </w:r>
      <w:r w:rsidR="00867595">
        <w:instrText xml:space="preserve"> TC "</w:instrText>
      </w:r>
      <w:bookmarkStart w:id="38" w:name="_Toc144281574"/>
      <w:r w:rsidR="00867595">
        <w:instrText>Appendix 1:</w:instrText>
      </w:r>
      <w:r w:rsidR="00867595">
        <w:br/>
        <w:instrText>List of source documents</w:instrText>
      </w:r>
      <w:bookmarkEnd w:id="38"/>
      <w:r w:rsidR="00867595">
        <w:instrText xml:space="preserve">" \l 5 </w:instrText>
      </w:r>
      <w:r w:rsidR="00867595">
        <w:fldChar w:fldCharType="end"/>
      </w:r>
    </w:p>
    <w:p w14:paraId="589B9FE5" w14:textId="429F7456" w:rsidR="00697015" w:rsidRPr="003405D6" w:rsidRDefault="00505416" w:rsidP="002062A1">
      <w:pPr>
        <w:pStyle w:val="Level1"/>
        <w:numPr>
          <w:ilvl w:val="0"/>
          <w:numId w:val="19"/>
        </w:numPr>
        <w:rPr>
          <w:bCs/>
        </w:rPr>
      </w:pPr>
      <w:r w:rsidRPr="003405D6">
        <w:rPr>
          <w:bCs/>
        </w:rPr>
        <w:t xml:space="preserve">The </w:t>
      </w:r>
      <w:r w:rsidR="00736D5D">
        <w:rPr>
          <w:bCs/>
        </w:rPr>
        <w:t>Group</w:t>
      </w:r>
      <w:r w:rsidR="00A06AE6">
        <w:rPr>
          <w:bCs/>
        </w:rPr>
        <w:t>’</w:t>
      </w:r>
      <w:r w:rsidRPr="003405D6">
        <w:rPr>
          <w:bCs/>
        </w:rPr>
        <w:t>s Instrument of Government.</w:t>
      </w:r>
    </w:p>
    <w:p w14:paraId="6551FCF0" w14:textId="5681F480" w:rsidR="00697015" w:rsidRPr="003405D6" w:rsidRDefault="00505416" w:rsidP="00505416">
      <w:pPr>
        <w:pStyle w:val="Level1"/>
        <w:rPr>
          <w:bCs/>
        </w:rPr>
      </w:pPr>
      <w:r w:rsidRPr="003405D6">
        <w:rPr>
          <w:bCs/>
        </w:rPr>
        <w:t xml:space="preserve">The </w:t>
      </w:r>
      <w:r w:rsidR="00736D5D">
        <w:rPr>
          <w:bCs/>
        </w:rPr>
        <w:t>Group</w:t>
      </w:r>
      <w:r w:rsidR="00A06AE6">
        <w:rPr>
          <w:bCs/>
        </w:rPr>
        <w:t>’</w:t>
      </w:r>
      <w:r w:rsidRPr="003405D6">
        <w:rPr>
          <w:bCs/>
        </w:rPr>
        <w:t>s Articles of Government.</w:t>
      </w:r>
    </w:p>
    <w:p w14:paraId="156180D8" w14:textId="555FB57A" w:rsidR="00697015" w:rsidRPr="003405D6" w:rsidRDefault="00505416" w:rsidP="00505416">
      <w:pPr>
        <w:pStyle w:val="Level1"/>
        <w:rPr>
          <w:bCs/>
        </w:rPr>
      </w:pPr>
      <w:r w:rsidRPr="003405D6">
        <w:rPr>
          <w:bCs/>
        </w:rPr>
        <w:t>The Standing Orders and terms of reference of the Corporation and its committees.</w:t>
      </w:r>
    </w:p>
    <w:p w14:paraId="73A77A1B" w14:textId="2457E665" w:rsidR="00697015" w:rsidRPr="003405D6" w:rsidRDefault="00505416" w:rsidP="00505416">
      <w:pPr>
        <w:pStyle w:val="Level1"/>
        <w:rPr>
          <w:bCs/>
        </w:rPr>
      </w:pPr>
      <w:r w:rsidRPr="003405D6">
        <w:rPr>
          <w:bCs/>
        </w:rPr>
        <w:t xml:space="preserve">The </w:t>
      </w:r>
      <w:r w:rsidR="00736D5D">
        <w:rPr>
          <w:bCs/>
        </w:rPr>
        <w:t>Group</w:t>
      </w:r>
      <w:r w:rsidR="00A06AE6">
        <w:rPr>
          <w:bCs/>
        </w:rPr>
        <w:t>’</w:t>
      </w:r>
      <w:r w:rsidRPr="003405D6">
        <w:rPr>
          <w:bCs/>
        </w:rPr>
        <w:t>s Mission Statement and corporate objectives.</w:t>
      </w:r>
    </w:p>
    <w:p w14:paraId="7B0445A8" w14:textId="1FF8FDF3" w:rsidR="00F963C6" w:rsidRPr="003405D6" w:rsidRDefault="00505416" w:rsidP="00505416">
      <w:pPr>
        <w:pStyle w:val="Level1"/>
        <w:rPr>
          <w:bCs/>
        </w:rPr>
      </w:pPr>
      <w:r w:rsidRPr="003405D6">
        <w:rPr>
          <w:bCs/>
        </w:rPr>
        <w:t xml:space="preserve">The </w:t>
      </w:r>
      <w:r w:rsidR="00736D5D">
        <w:rPr>
          <w:bCs/>
        </w:rPr>
        <w:t>Group</w:t>
      </w:r>
      <w:r w:rsidR="00A06AE6">
        <w:rPr>
          <w:bCs/>
        </w:rPr>
        <w:t>’</w:t>
      </w:r>
      <w:r w:rsidRPr="003405D6">
        <w:rPr>
          <w:bCs/>
        </w:rPr>
        <w:t>s Strategic Plan.</w:t>
      </w:r>
    </w:p>
    <w:p w14:paraId="6DF134F1" w14:textId="5C385767" w:rsidR="00697015" w:rsidRPr="003405D6" w:rsidRDefault="00505416" w:rsidP="00505416">
      <w:pPr>
        <w:pStyle w:val="Level1"/>
        <w:rPr>
          <w:bCs/>
        </w:rPr>
      </w:pPr>
      <w:r w:rsidRPr="003405D6">
        <w:rPr>
          <w:bCs/>
        </w:rPr>
        <w:t xml:space="preserve">The </w:t>
      </w:r>
      <w:r w:rsidR="00736D5D">
        <w:rPr>
          <w:bCs/>
        </w:rPr>
        <w:t>Group</w:t>
      </w:r>
      <w:r w:rsidR="00A06AE6">
        <w:rPr>
          <w:bCs/>
        </w:rPr>
        <w:t>’</w:t>
      </w:r>
      <w:r w:rsidRPr="003405D6">
        <w:rPr>
          <w:bCs/>
        </w:rPr>
        <w:t xml:space="preserve">s policies that extend to Corporation members, including the </w:t>
      </w:r>
      <w:r w:rsidR="00736D5D">
        <w:rPr>
          <w:bCs/>
        </w:rPr>
        <w:t>Group</w:t>
      </w:r>
      <w:r w:rsidR="00A06AE6">
        <w:rPr>
          <w:bCs/>
        </w:rPr>
        <w:t>’</w:t>
      </w:r>
      <w:r w:rsidRPr="003405D6">
        <w:rPr>
          <w:bCs/>
        </w:rPr>
        <w:t xml:space="preserve">s policies on equal opportunities and freedom of speech, the anti-bribery policy as required by the Bribery Act 2010, the </w:t>
      </w:r>
      <w:r w:rsidR="00736D5D">
        <w:rPr>
          <w:bCs/>
        </w:rPr>
        <w:t>Group</w:t>
      </w:r>
      <w:r w:rsidR="00A06AE6">
        <w:rPr>
          <w:bCs/>
        </w:rPr>
        <w:t>’</w:t>
      </w:r>
      <w:r w:rsidRPr="003405D6">
        <w:rPr>
          <w:bCs/>
        </w:rPr>
        <w:t>s policy on receiving gifts,</w:t>
      </w:r>
      <w:r w:rsidR="000330E8">
        <w:rPr>
          <w:bCs/>
        </w:rPr>
        <w:t xml:space="preserve"> </w:t>
      </w:r>
      <w:r w:rsidRPr="003405D6">
        <w:rPr>
          <w:bCs/>
        </w:rPr>
        <w:t xml:space="preserve">the </w:t>
      </w:r>
      <w:r w:rsidR="00736D5D">
        <w:rPr>
          <w:bCs/>
        </w:rPr>
        <w:t>Group</w:t>
      </w:r>
      <w:r w:rsidR="00A06AE6">
        <w:rPr>
          <w:bCs/>
        </w:rPr>
        <w:t>’</w:t>
      </w:r>
      <w:r w:rsidRPr="003405D6">
        <w:rPr>
          <w:bCs/>
        </w:rPr>
        <w:t>s policy on conflicts of interest</w:t>
      </w:r>
      <w:r w:rsidR="000330E8">
        <w:rPr>
          <w:bCs/>
        </w:rPr>
        <w:t xml:space="preserve">, </w:t>
      </w:r>
      <w:r w:rsidRPr="003405D6">
        <w:rPr>
          <w:bCs/>
        </w:rPr>
        <w:t xml:space="preserve">the </w:t>
      </w:r>
      <w:r w:rsidR="00736D5D">
        <w:rPr>
          <w:bCs/>
        </w:rPr>
        <w:t>Group</w:t>
      </w:r>
      <w:r w:rsidR="00A06AE6">
        <w:rPr>
          <w:bCs/>
        </w:rPr>
        <w:t>’</w:t>
      </w:r>
      <w:r w:rsidRPr="003405D6">
        <w:rPr>
          <w:bCs/>
        </w:rPr>
        <w:t>s policy on safeguarding learners</w:t>
      </w:r>
      <w:r w:rsidR="000330E8">
        <w:rPr>
          <w:bCs/>
        </w:rPr>
        <w:t xml:space="preserve">, </w:t>
      </w:r>
      <w:r w:rsidRPr="003405D6">
        <w:rPr>
          <w:bCs/>
        </w:rPr>
        <w:t xml:space="preserve">and the </w:t>
      </w:r>
      <w:r w:rsidR="00736D5D">
        <w:rPr>
          <w:bCs/>
        </w:rPr>
        <w:t>Group</w:t>
      </w:r>
      <w:r w:rsidR="00A06AE6">
        <w:rPr>
          <w:bCs/>
        </w:rPr>
        <w:t>’</w:t>
      </w:r>
      <w:r w:rsidRPr="003405D6">
        <w:rPr>
          <w:bCs/>
        </w:rPr>
        <w:t>s policy on preventing people being drawn into terrorism.</w:t>
      </w:r>
    </w:p>
    <w:p w14:paraId="5988E594" w14:textId="787E04C6" w:rsidR="00CE357E" w:rsidRPr="003405D6" w:rsidRDefault="00505416" w:rsidP="00867595">
      <w:pPr>
        <w:pStyle w:val="Level1"/>
        <w:rPr>
          <w:bCs/>
        </w:rPr>
      </w:pPr>
      <w:r w:rsidRPr="003405D6">
        <w:rPr>
          <w:bCs/>
        </w:rPr>
        <w:t>The principles laid down by the Committee on Standards in Public Life (Nolan Committee) for those holding public office.  An extract from the report of the Nolan Committee setting out these Principles in more detail is set out at Schedule 2.</w:t>
      </w:r>
    </w:p>
    <w:p w14:paraId="6D9AE3AC" w14:textId="77777777" w:rsidR="00210BBC" w:rsidRPr="003405D6" w:rsidRDefault="00505416" w:rsidP="00210BBC">
      <w:pPr>
        <w:pStyle w:val="Level1"/>
        <w:rPr>
          <w:bCs/>
        </w:rPr>
      </w:pPr>
      <w:r w:rsidRPr="003405D6">
        <w:rPr>
          <w:bCs/>
        </w:rPr>
        <w:br w:type="column"/>
      </w:r>
      <w:bookmarkStart w:id="39" w:name="_Hlk143527206"/>
      <w:r w:rsidR="00210BBC" w:rsidRPr="003405D6">
        <w:rPr>
          <w:bCs/>
        </w:rPr>
        <w:t>The Accountability Agreement (Part 1 accountability framework and Part 2 annual Accountability Statement).</w:t>
      </w:r>
      <w:bookmarkEnd w:id="39"/>
    </w:p>
    <w:p w14:paraId="73DC4B7C" w14:textId="6E569A37" w:rsidR="00697015" w:rsidRPr="003405D6" w:rsidRDefault="00495D48" w:rsidP="00505416">
      <w:pPr>
        <w:pStyle w:val="Level1"/>
        <w:rPr>
          <w:bCs/>
        </w:rPr>
      </w:pPr>
      <w:r>
        <w:rPr>
          <w:bCs/>
        </w:rPr>
        <w:t>Framework for auditors and reporting accountants of colleges</w:t>
      </w:r>
      <w:r w:rsidR="00505416" w:rsidRPr="003405D6">
        <w:rPr>
          <w:bCs/>
        </w:rPr>
        <w:t>.</w:t>
      </w:r>
    </w:p>
    <w:p w14:paraId="6C96735C" w14:textId="42968420" w:rsidR="00F51EF0" w:rsidRPr="003405D6" w:rsidRDefault="00F51EF0" w:rsidP="00505416">
      <w:pPr>
        <w:pStyle w:val="Level1"/>
        <w:rPr>
          <w:bCs/>
        </w:rPr>
      </w:pPr>
      <w:bookmarkStart w:id="40" w:name="_Hlk143527220"/>
      <w:r w:rsidRPr="003405D6">
        <w:rPr>
          <w:bCs/>
        </w:rPr>
        <w:t>Managing Public Money</w:t>
      </w:r>
      <w:r w:rsidR="00FF7A5C" w:rsidRPr="003405D6">
        <w:rPr>
          <w:bCs/>
        </w:rPr>
        <w:t xml:space="preserve"> and associated guidance</w:t>
      </w:r>
      <w:r w:rsidRPr="003405D6">
        <w:rPr>
          <w:bCs/>
        </w:rPr>
        <w:t>.</w:t>
      </w:r>
    </w:p>
    <w:bookmarkEnd w:id="40"/>
    <w:p w14:paraId="6113B105" w14:textId="2D15B429" w:rsidR="00A029B6" w:rsidRPr="003405D6" w:rsidRDefault="00505416" w:rsidP="00505416">
      <w:pPr>
        <w:pStyle w:val="Level1"/>
        <w:rPr>
          <w:bCs/>
        </w:rPr>
      </w:pPr>
      <w:r w:rsidRPr="003405D6">
        <w:rPr>
          <w:bCs/>
        </w:rPr>
        <w:t>The AoC Code of Good Governance for English Colleges as amended from time to time.</w:t>
      </w:r>
    </w:p>
    <w:p w14:paraId="582553FF" w14:textId="31333434" w:rsidR="00A029B6" w:rsidRPr="003405D6" w:rsidRDefault="00505416" w:rsidP="00505416">
      <w:pPr>
        <w:pStyle w:val="Level1"/>
        <w:rPr>
          <w:bCs/>
        </w:rPr>
      </w:pPr>
      <w:r w:rsidRPr="003405D6">
        <w:rPr>
          <w:bCs/>
        </w:rPr>
        <w:t>The Charity Governance Code as amended from time to time.</w:t>
      </w:r>
    </w:p>
    <w:p w14:paraId="003A0C53" w14:textId="25F3C98C" w:rsidR="00F76797" w:rsidRPr="003405D6" w:rsidRDefault="00505416" w:rsidP="00505416">
      <w:pPr>
        <w:pStyle w:val="Level1"/>
        <w:rPr>
          <w:bCs/>
        </w:rPr>
      </w:pPr>
      <w:r w:rsidRPr="003405D6">
        <w:rPr>
          <w:bCs/>
        </w:rPr>
        <w:t>The Department for Education</w:t>
      </w:r>
      <w:r w:rsidR="00A06AE6">
        <w:rPr>
          <w:bCs/>
        </w:rPr>
        <w:t>’</w:t>
      </w:r>
      <w:r w:rsidRPr="003405D6">
        <w:rPr>
          <w:bCs/>
        </w:rPr>
        <w:t>s Further education corporations and sixth-form college corporations: governance guide</w:t>
      </w:r>
      <w:r w:rsidR="00210BBC" w:rsidRPr="003405D6">
        <w:rPr>
          <w:bCs/>
        </w:rPr>
        <w:t xml:space="preserve"> as amended from time to time</w:t>
      </w:r>
      <w:r w:rsidRPr="003405D6">
        <w:rPr>
          <w:bCs/>
        </w:rPr>
        <w:t>.</w:t>
      </w:r>
    </w:p>
    <w:p w14:paraId="337CAA2C" w14:textId="710264D2" w:rsidR="00F963C6" w:rsidRPr="003405D6" w:rsidRDefault="00505416" w:rsidP="00505416">
      <w:pPr>
        <w:pStyle w:val="Level1"/>
        <w:rPr>
          <w:bCs/>
        </w:rPr>
      </w:pPr>
      <w:r w:rsidRPr="003405D6">
        <w:rPr>
          <w:bCs/>
        </w:rPr>
        <w:t xml:space="preserve">The Good Governance Standard for Public Services published by the Independent Commission on Good Governance in Public Services (Good Governance Standard).  An extract from the Good Governance Standard setting out the six core principles of good governance is set out at </w:t>
      </w:r>
      <w:r w:rsidR="00627451">
        <w:rPr>
          <w:b/>
        </w:rPr>
        <w:t>Appendix</w:t>
      </w:r>
      <w:r w:rsidRPr="003405D6">
        <w:rPr>
          <w:b/>
        </w:rPr>
        <w:t xml:space="preserve"> 3</w:t>
      </w:r>
      <w:r w:rsidRPr="003405D6">
        <w:rPr>
          <w:bCs/>
        </w:rPr>
        <w:t>.</w:t>
      </w:r>
    </w:p>
    <w:p w14:paraId="72471321" w14:textId="5CBC38E3" w:rsidR="00F963C6" w:rsidRPr="003405D6" w:rsidRDefault="00A47CDD" w:rsidP="00867595">
      <w:pPr>
        <w:pStyle w:val="Level1"/>
        <w:rPr>
          <w:bCs/>
        </w:rPr>
      </w:pPr>
      <w:bookmarkStart w:id="41" w:name="_Hlk143527302"/>
      <w:proofErr w:type="spellStart"/>
      <w:r w:rsidRPr="003405D6">
        <w:rPr>
          <w:bCs/>
        </w:rPr>
        <w:t>OfS</w:t>
      </w:r>
      <w:proofErr w:type="spellEnd"/>
      <w:r w:rsidRPr="003405D6">
        <w:rPr>
          <w:bCs/>
        </w:rPr>
        <w:t xml:space="preserve"> </w:t>
      </w:r>
      <w:r w:rsidR="00495D48">
        <w:rPr>
          <w:bCs/>
        </w:rPr>
        <w:t>conditions of registration</w:t>
      </w:r>
      <w:r w:rsidRPr="003405D6">
        <w:rPr>
          <w:bCs/>
        </w:rPr>
        <w:t>.</w:t>
      </w:r>
    </w:p>
    <w:bookmarkEnd w:id="41"/>
    <w:p w14:paraId="1DA5B703" w14:textId="6EA3E965" w:rsidR="00697015" w:rsidRPr="003405D6" w:rsidRDefault="00894668" w:rsidP="00867595">
      <w:pPr>
        <w:pStyle w:val="Sideheading"/>
        <w:framePr w:wrap="around"/>
      </w:pPr>
      <w:r>
        <w:rPr>
          <w:sz w:val="52"/>
          <w:szCs w:val="52"/>
        </w:rPr>
        <w:lastRenderedPageBreak/>
        <w:t>Appendix</w:t>
      </w:r>
      <w:r w:rsidRPr="003405D6">
        <w:rPr>
          <w:sz w:val="52"/>
          <w:szCs w:val="52"/>
        </w:rPr>
        <w:t xml:space="preserve"> </w:t>
      </w:r>
      <w:r w:rsidR="00697015" w:rsidRPr="003405D6">
        <w:rPr>
          <w:sz w:val="52"/>
          <w:szCs w:val="52"/>
        </w:rPr>
        <w:t>2</w:t>
      </w:r>
      <w:r w:rsidR="000D5AF5" w:rsidRPr="003405D6">
        <w:rPr>
          <w:sz w:val="52"/>
          <w:szCs w:val="52"/>
        </w:rPr>
        <w:t>:</w:t>
      </w:r>
      <w:r w:rsidR="00F963C6" w:rsidRPr="003405D6">
        <w:br/>
        <w:t>The Seven Principles of Public Life</w:t>
      </w:r>
      <w:r w:rsidR="00867595">
        <w:fldChar w:fldCharType="begin"/>
      </w:r>
      <w:r w:rsidR="00867595">
        <w:instrText xml:space="preserve"> TC "</w:instrText>
      </w:r>
      <w:bookmarkStart w:id="42" w:name="_Toc144281575"/>
      <w:r w:rsidR="00867595">
        <w:instrText>Appendix 2:</w:instrText>
      </w:r>
      <w:r w:rsidR="00867595">
        <w:br/>
        <w:instrText>The Seven Principles of Public Life</w:instrText>
      </w:r>
      <w:bookmarkEnd w:id="42"/>
      <w:r w:rsidR="00867595">
        <w:instrText xml:space="preserve">" \l 5 </w:instrText>
      </w:r>
      <w:r w:rsidR="00867595">
        <w:fldChar w:fldCharType="end"/>
      </w:r>
    </w:p>
    <w:p w14:paraId="796AAD53" w14:textId="77777777" w:rsidR="00697015" w:rsidRPr="003405D6" w:rsidRDefault="00697015" w:rsidP="00F963C6">
      <w:pPr>
        <w:pStyle w:val="PitchBody"/>
      </w:pPr>
      <w:r w:rsidRPr="003405D6">
        <w:t>The following is an extract from the Second Report of the</w:t>
      </w:r>
      <w:r w:rsidR="00F963C6" w:rsidRPr="003405D6">
        <w:t xml:space="preserve"> </w:t>
      </w:r>
      <w:r w:rsidRPr="003405D6">
        <w:t>Nolan Committee on Standards in Public Life, May 1996:</w:t>
      </w:r>
    </w:p>
    <w:p w14:paraId="0C88550C" w14:textId="77777777" w:rsidR="00697015" w:rsidRPr="003405D6" w:rsidRDefault="00697015" w:rsidP="00F963C6">
      <w:pPr>
        <w:pStyle w:val="PitchBody"/>
        <w:rPr>
          <w:b/>
        </w:rPr>
      </w:pPr>
      <w:r w:rsidRPr="003405D6">
        <w:rPr>
          <w:b/>
        </w:rPr>
        <w:t>SELFLESSNESS</w:t>
      </w:r>
    </w:p>
    <w:p w14:paraId="653365A1" w14:textId="77777777" w:rsidR="00697015" w:rsidRPr="003405D6" w:rsidRDefault="00697015" w:rsidP="00F963C6">
      <w:pPr>
        <w:pStyle w:val="PitchBody"/>
      </w:pPr>
      <w:r w:rsidRPr="003405D6">
        <w:t>Holders of public office should take decisions solely in</w:t>
      </w:r>
      <w:r w:rsidR="00F963C6" w:rsidRPr="003405D6">
        <w:t xml:space="preserve"> </w:t>
      </w:r>
      <w:r w:rsidRPr="003405D6">
        <w:t xml:space="preserve">terms of the public interest. They should not do so </w:t>
      </w:r>
      <w:proofErr w:type="gramStart"/>
      <w:r w:rsidRPr="003405D6">
        <w:t>in order</w:t>
      </w:r>
      <w:r w:rsidR="00F963C6" w:rsidRPr="003405D6">
        <w:t xml:space="preserve"> </w:t>
      </w:r>
      <w:r w:rsidRPr="003405D6">
        <w:t>to</w:t>
      </w:r>
      <w:proofErr w:type="gramEnd"/>
      <w:r w:rsidRPr="003405D6">
        <w:t xml:space="preserve"> gain financial or other material benefits for themselves,</w:t>
      </w:r>
      <w:r w:rsidR="00F963C6" w:rsidRPr="003405D6">
        <w:t xml:space="preserve"> </w:t>
      </w:r>
      <w:r w:rsidRPr="003405D6">
        <w:t>their family, or their friends.</w:t>
      </w:r>
    </w:p>
    <w:p w14:paraId="7FCEBB22" w14:textId="77777777" w:rsidR="00697015" w:rsidRPr="003405D6" w:rsidRDefault="00697015" w:rsidP="00F963C6">
      <w:pPr>
        <w:pStyle w:val="PitchBody"/>
        <w:rPr>
          <w:b/>
        </w:rPr>
      </w:pPr>
      <w:r w:rsidRPr="003405D6">
        <w:rPr>
          <w:b/>
        </w:rPr>
        <w:t>INTEGRITY</w:t>
      </w:r>
    </w:p>
    <w:p w14:paraId="38EE0BE7" w14:textId="77777777" w:rsidR="00697015" w:rsidRPr="003405D6" w:rsidRDefault="00697015" w:rsidP="00F963C6">
      <w:pPr>
        <w:pStyle w:val="PitchBody"/>
      </w:pPr>
      <w:r w:rsidRPr="003405D6">
        <w:t>Holders of public office should not place themselves under</w:t>
      </w:r>
      <w:r w:rsidR="00F963C6" w:rsidRPr="003405D6">
        <w:t xml:space="preserve"> </w:t>
      </w:r>
      <w:r w:rsidRPr="003405D6">
        <w:t>any financial or other obligation to outside individuals or</w:t>
      </w:r>
      <w:r w:rsidR="00F963C6" w:rsidRPr="003405D6">
        <w:t xml:space="preserve"> </w:t>
      </w:r>
      <w:r w:rsidRPr="003405D6">
        <w:t>organisations that might influence them in the</w:t>
      </w:r>
      <w:r w:rsidR="00F963C6" w:rsidRPr="003405D6">
        <w:t xml:space="preserve"> </w:t>
      </w:r>
      <w:r w:rsidRPr="003405D6">
        <w:t>performance of their official duties.</w:t>
      </w:r>
    </w:p>
    <w:p w14:paraId="1F4B5CD6" w14:textId="77777777" w:rsidR="00697015" w:rsidRPr="003405D6" w:rsidRDefault="00697015" w:rsidP="00F963C6">
      <w:pPr>
        <w:pStyle w:val="PitchBody"/>
        <w:rPr>
          <w:b/>
        </w:rPr>
      </w:pPr>
      <w:r w:rsidRPr="003405D6">
        <w:rPr>
          <w:b/>
        </w:rPr>
        <w:t>OBJECTIVITY</w:t>
      </w:r>
    </w:p>
    <w:p w14:paraId="29352EE6" w14:textId="77777777" w:rsidR="00697015" w:rsidRPr="003405D6" w:rsidRDefault="00697015" w:rsidP="00F963C6">
      <w:pPr>
        <w:pStyle w:val="PitchBody"/>
      </w:pPr>
      <w:r w:rsidRPr="003405D6">
        <w:t>In carrying out public business, including making public</w:t>
      </w:r>
      <w:r w:rsidR="00F963C6" w:rsidRPr="003405D6">
        <w:t xml:space="preserve"> </w:t>
      </w:r>
      <w:r w:rsidRPr="003405D6">
        <w:t>appointments, awarding contracts, or recommending</w:t>
      </w:r>
      <w:r w:rsidR="00F963C6" w:rsidRPr="003405D6">
        <w:t xml:space="preserve"> </w:t>
      </w:r>
      <w:r w:rsidRPr="003405D6">
        <w:t>individuals for rewards and benefits, holders of public</w:t>
      </w:r>
      <w:r w:rsidR="00F963C6" w:rsidRPr="003405D6">
        <w:t xml:space="preserve"> </w:t>
      </w:r>
      <w:r w:rsidRPr="003405D6">
        <w:t>office should make choices on merit.</w:t>
      </w:r>
    </w:p>
    <w:p w14:paraId="7854E706" w14:textId="77777777" w:rsidR="00697015" w:rsidRPr="003405D6" w:rsidRDefault="00697015" w:rsidP="00F963C6">
      <w:pPr>
        <w:pStyle w:val="PitchBody"/>
        <w:rPr>
          <w:b/>
        </w:rPr>
      </w:pPr>
      <w:r w:rsidRPr="003405D6">
        <w:rPr>
          <w:b/>
        </w:rPr>
        <w:t>ACCOUNTABILITY</w:t>
      </w:r>
    </w:p>
    <w:p w14:paraId="6C2FB73B" w14:textId="77777777" w:rsidR="00CE357E" w:rsidRPr="003405D6" w:rsidRDefault="00697015" w:rsidP="00F963C6">
      <w:pPr>
        <w:pStyle w:val="PitchBody"/>
      </w:pPr>
      <w:r w:rsidRPr="003405D6">
        <w:t>Holders of public office are accountable for their decisions</w:t>
      </w:r>
      <w:r w:rsidR="00F963C6" w:rsidRPr="003405D6">
        <w:t xml:space="preserve"> </w:t>
      </w:r>
      <w:r w:rsidRPr="003405D6">
        <w:t>and actions to the public and must submit themselves to</w:t>
      </w:r>
      <w:r w:rsidR="00F963C6" w:rsidRPr="003405D6">
        <w:t xml:space="preserve"> </w:t>
      </w:r>
      <w:r w:rsidRPr="003405D6">
        <w:t>whatever scrutiny is appropriate to their office.</w:t>
      </w:r>
    </w:p>
    <w:p w14:paraId="7D953B8E" w14:textId="77777777" w:rsidR="00697015" w:rsidRPr="003405D6" w:rsidRDefault="00CE357E" w:rsidP="00F963C6">
      <w:pPr>
        <w:pStyle w:val="PitchBody"/>
        <w:rPr>
          <w:b/>
        </w:rPr>
      </w:pPr>
      <w:r w:rsidRPr="003405D6">
        <w:br w:type="column"/>
      </w:r>
      <w:r w:rsidR="00697015" w:rsidRPr="003405D6">
        <w:rPr>
          <w:b/>
        </w:rPr>
        <w:t>OPENNESS</w:t>
      </w:r>
    </w:p>
    <w:p w14:paraId="611AB0CB" w14:textId="77777777" w:rsidR="00697015" w:rsidRPr="003405D6" w:rsidRDefault="00697015" w:rsidP="00F963C6">
      <w:pPr>
        <w:pStyle w:val="PitchBody"/>
      </w:pPr>
      <w:r w:rsidRPr="003405D6">
        <w:t>Holders of public office should be as open as possible</w:t>
      </w:r>
      <w:r w:rsidR="00F963C6" w:rsidRPr="003405D6">
        <w:t xml:space="preserve"> </w:t>
      </w:r>
      <w:r w:rsidRPr="003405D6">
        <w:t>about all the decisions and actions that they take. They</w:t>
      </w:r>
      <w:r w:rsidR="00F963C6" w:rsidRPr="003405D6">
        <w:t xml:space="preserve"> </w:t>
      </w:r>
      <w:r w:rsidRPr="003405D6">
        <w:t>should give reasons for their decisions and restrict</w:t>
      </w:r>
      <w:r w:rsidR="00F963C6" w:rsidRPr="003405D6">
        <w:t xml:space="preserve"> </w:t>
      </w:r>
      <w:r w:rsidRPr="003405D6">
        <w:t>information only when the wider public interest clearly</w:t>
      </w:r>
      <w:r w:rsidR="00F963C6" w:rsidRPr="003405D6">
        <w:t xml:space="preserve"> </w:t>
      </w:r>
      <w:r w:rsidRPr="003405D6">
        <w:t>demands.</w:t>
      </w:r>
    </w:p>
    <w:p w14:paraId="57FD3F79" w14:textId="77777777" w:rsidR="00697015" w:rsidRPr="003405D6" w:rsidRDefault="00697015" w:rsidP="00F963C6">
      <w:pPr>
        <w:pStyle w:val="PitchBody"/>
        <w:rPr>
          <w:b/>
        </w:rPr>
      </w:pPr>
      <w:r w:rsidRPr="003405D6">
        <w:rPr>
          <w:b/>
        </w:rPr>
        <w:t>HONESTY</w:t>
      </w:r>
    </w:p>
    <w:p w14:paraId="2978FC18" w14:textId="77777777" w:rsidR="00697015" w:rsidRPr="003405D6" w:rsidRDefault="00697015" w:rsidP="00F963C6">
      <w:pPr>
        <w:pStyle w:val="PitchBody"/>
      </w:pPr>
      <w:r w:rsidRPr="003405D6">
        <w:t>Holders of public office have a duty to declare any private</w:t>
      </w:r>
      <w:r w:rsidR="00F963C6" w:rsidRPr="003405D6">
        <w:t xml:space="preserve"> </w:t>
      </w:r>
      <w:r w:rsidRPr="003405D6">
        <w:t>interests relating to their public duties and to take steps to</w:t>
      </w:r>
      <w:r w:rsidR="00F963C6" w:rsidRPr="003405D6">
        <w:t xml:space="preserve"> </w:t>
      </w:r>
      <w:r w:rsidRPr="003405D6">
        <w:t>resolve any conflicts arising in a way that protects the</w:t>
      </w:r>
      <w:r w:rsidR="00F963C6" w:rsidRPr="003405D6">
        <w:t xml:space="preserve"> </w:t>
      </w:r>
      <w:r w:rsidRPr="003405D6">
        <w:t>public interest.</w:t>
      </w:r>
    </w:p>
    <w:p w14:paraId="216BF738" w14:textId="77777777" w:rsidR="00697015" w:rsidRPr="003405D6" w:rsidRDefault="00697015" w:rsidP="00F963C6">
      <w:pPr>
        <w:pStyle w:val="PitchBody"/>
        <w:rPr>
          <w:b/>
        </w:rPr>
      </w:pPr>
      <w:r w:rsidRPr="003405D6">
        <w:rPr>
          <w:b/>
        </w:rPr>
        <w:t>LEADERSHIP</w:t>
      </w:r>
    </w:p>
    <w:p w14:paraId="45F7D24C" w14:textId="77777777" w:rsidR="00697015" w:rsidRPr="003405D6" w:rsidRDefault="00697015" w:rsidP="00F963C6">
      <w:pPr>
        <w:pStyle w:val="PitchBody"/>
      </w:pPr>
      <w:r w:rsidRPr="003405D6">
        <w:t>Holders of public office should promote and support these</w:t>
      </w:r>
      <w:r w:rsidR="00F963C6" w:rsidRPr="003405D6">
        <w:t xml:space="preserve"> </w:t>
      </w:r>
      <w:r w:rsidRPr="003405D6">
        <w:t>principles by leadership and example.</w:t>
      </w:r>
    </w:p>
    <w:p w14:paraId="4F4B74DE" w14:textId="77777777" w:rsidR="00F963C6" w:rsidRPr="003405D6" w:rsidRDefault="00F963C6" w:rsidP="00F963C6">
      <w:pPr>
        <w:pStyle w:val="PitchBody"/>
      </w:pPr>
    </w:p>
    <w:p w14:paraId="1CCF3886" w14:textId="77777777" w:rsidR="00F963C6" w:rsidRPr="003405D6" w:rsidRDefault="00F963C6" w:rsidP="00F963C6">
      <w:pPr>
        <w:pStyle w:val="PitchHeadingFirst"/>
        <w:framePr w:w="0" w:hRule="auto" w:wrap="auto" w:vAnchor="margin" w:yAlign="inline" w:anchorLock="1"/>
        <w:sectPr w:rsidR="00F963C6" w:rsidRPr="003405D6" w:rsidSect="00565347">
          <w:headerReference w:type="default" r:id="rId14"/>
          <w:type w:val="continuous"/>
          <w:pgSz w:w="11907" w:h="16840" w:code="9"/>
          <w:pgMar w:top="1814" w:right="1021" w:bottom="851" w:left="1021" w:header="454" w:footer="454" w:gutter="0"/>
          <w:paperSrc w:first="262" w:other="262"/>
          <w:pgNumType w:start="7"/>
          <w:cols w:num="2" w:space="340"/>
          <w:docGrid w:linePitch="272"/>
          <w15:footnoteColumns w:val="1"/>
        </w:sectPr>
      </w:pPr>
    </w:p>
    <w:p w14:paraId="54B83848" w14:textId="64039080" w:rsidR="00697015" w:rsidRPr="003405D6" w:rsidRDefault="00894668" w:rsidP="00867595">
      <w:pPr>
        <w:pStyle w:val="Sideheading"/>
        <w:framePr w:wrap="around"/>
      </w:pPr>
      <w:r>
        <w:rPr>
          <w:sz w:val="52"/>
          <w:szCs w:val="52"/>
        </w:rPr>
        <w:lastRenderedPageBreak/>
        <w:t>Appendix</w:t>
      </w:r>
      <w:r w:rsidRPr="003405D6">
        <w:rPr>
          <w:sz w:val="52"/>
          <w:szCs w:val="52"/>
        </w:rPr>
        <w:t xml:space="preserve"> </w:t>
      </w:r>
      <w:r w:rsidR="00697015" w:rsidRPr="003405D6">
        <w:rPr>
          <w:sz w:val="52"/>
          <w:szCs w:val="52"/>
        </w:rPr>
        <w:t>3</w:t>
      </w:r>
      <w:r w:rsidR="00D0759C" w:rsidRPr="003405D6">
        <w:rPr>
          <w:sz w:val="52"/>
          <w:szCs w:val="52"/>
        </w:rPr>
        <w:t>:</w:t>
      </w:r>
      <w:r w:rsidR="00F26D58" w:rsidRPr="003405D6">
        <w:br/>
        <w:t>Six Core Principles of Good Governance</w:t>
      </w:r>
      <w:r w:rsidR="00867595">
        <w:fldChar w:fldCharType="begin"/>
      </w:r>
      <w:r w:rsidR="00867595">
        <w:instrText xml:space="preserve"> TC "</w:instrText>
      </w:r>
      <w:bookmarkStart w:id="43" w:name="_Toc144281576"/>
      <w:r w:rsidR="00867595">
        <w:instrText>Appendix 3:</w:instrText>
      </w:r>
      <w:r w:rsidR="00867595">
        <w:br/>
        <w:instrText>Six Core Principles of Good Governance</w:instrText>
      </w:r>
      <w:bookmarkEnd w:id="43"/>
      <w:r w:rsidR="00867595">
        <w:instrText xml:space="preserve">" \l 5 </w:instrText>
      </w:r>
      <w:r w:rsidR="00867595">
        <w:fldChar w:fldCharType="end"/>
      </w:r>
    </w:p>
    <w:p w14:paraId="3A540690" w14:textId="77777777" w:rsidR="00697015" w:rsidRPr="003405D6" w:rsidRDefault="00697015" w:rsidP="00B84C5B">
      <w:pPr>
        <w:pStyle w:val="PitchBody"/>
        <w:spacing w:line="240" w:lineRule="auto"/>
      </w:pPr>
      <w:r w:rsidRPr="003405D6">
        <w:t>The following is an extract from the Good Governance</w:t>
      </w:r>
      <w:r w:rsidR="00F26D58" w:rsidRPr="003405D6">
        <w:t xml:space="preserve"> </w:t>
      </w:r>
      <w:r w:rsidRPr="003405D6">
        <w:t>Standard for Public Services published by the Independent</w:t>
      </w:r>
      <w:r w:rsidR="00F26D58" w:rsidRPr="003405D6">
        <w:t xml:space="preserve"> </w:t>
      </w:r>
      <w:r w:rsidRPr="003405D6">
        <w:t>Commission on Good Governance in Public Services,</w:t>
      </w:r>
      <w:r w:rsidR="00F26D58" w:rsidRPr="003405D6">
        <w:t xml:space="preserve"> </w:t>
      </w:r>
      <w:r w:rsidRPr="003405D6">
        <w:t>January 2005:</w:t>
      </w:r>
    </w:p>
    <w:p w14:paraId="448C8513" w14:textId="3775DF34" w:rsidR="00697015" w:rsidRPr="003405D6" w:rsidRDefault="00697015" w:rsidP="00B84C5B">
      <w:pPr>
        <w:pStyle w:val="Level1"/>
        <w:numPr>
          <w:ilvl w:val="0"/>
          <w:numId w:val="35"/>
        </w:numPr>
        <w:ind w:left="709" w:hanging="709"/>
        <w:rPr>
          <w:b/>
          <w:bCs/>
        </w:rPr>
      </w:pPr>
      <w:r w:rsidRPr="003405D6">
        <w:rPr>
          <w:b/>
          <w:bCs/>
        </w:rPr>
        <w:t>Good governance means focusing on the</w:t>
      </w:r>
      <w:r w:rsidR="00F26D58" w:rsidRPr="003405D6">
        <w:rPr>
          <w:b/>
          <w:bCs/>
        </w:rPr>
        <w:t xml:space="preserve"> </w:t>
      </w:r>
      <w:r w:rsidRPr="003405D6">
        <w:rPr>
          <w:b/>
          <w:bCs/>
        </w:rPr>
        <w:t>organisation</w:t>
      </w:r>
      <w:r w:rsidR="00A06AE6">
        <w:rPr>
          <w:b/>
          <w:bCs/>
        </w:rPr>
        <w:t>’</w:t>
      </w:r>
      <w:r w:rsidRPr="003405D6">
        <w:rPr>
          <w:b/>
          <w:bCs/>
        </w:rPr>
        <w:t>s purposes and on outcomes for</w:t>
      </w:r>
      <w:r w:rsidR="00F26D58" w:rsidRPr="003405D6">
        <w:rPr>
          <w:b/>
          <w:bCs/>
        </w:rPr>
        <w:t xml:space="preserve"> </w:t>
      </w:r>
      <w:r w:rsidRPr="003405D6">
        <w:rPr>
          <w:b/>
          <w:bCs/>
        </w:rPr>
        <w:t>citizens and service users</w:t>
      </w:r>
    </w:p>
    <w:p w14:paraId="5DD9FDAC" w14:textId="74FE794B" w:rsidR="00697015" w:rsidRPr="003405D6" w:rsidRDefault="00697015" w:rsidP="00B84C5B">
      <w:pPr>
        <w:pStyle w:val="NumberedBullet2work"/>
        <w:numPr>
          <w:ilvl w:val="1"/>
          <w:numId w:val="36"/>
        </w:numPr>
        <w:spacing w:line="240" w:lineRule="auto"/>
        <w:ind w:left="709" w:hanging="709"/>
        <w:rPr>
          <w:lang w:val="en-GB"/>
        </w:rPr>
      </w:pPr>
      <w:r w:rsidRPr="003405D6">
        <w:rPr>
          <w:lang w:val="en-GB"/>
        </w:rPr>
        <w:t>Being clear about the organisation</w:t>
      </w:r>
      <w:r w:rsidR="00A06AE6">
        <w:rPr>
          <w:lang w:val="en-GB"/>
        </w:rPr>
        <w:t>’</w:t>
      </w:r>
      <w:r w:rsidRPr="003405D6">
        <w:rPr>
          <w:lang w:val="en-GB"/>
        </w:rPr>
        <w:t>s purposes and</w:t>
      </w:r>
      <w:r w:rsidR="00F26D58" w:rsidRPr="003405D6">
        <w:rPr>
          <w:lang w:val="en-GB"/>
        </w:rPr>
        <w:t xml:space="preserve"> </w:t>
      </w:r>
      <w:r w:rsidRPr="003405D6">
        <w:rPr>
          <w:lang w:val="en-GB"/>
        </w:rPr>
        <w:t>its intended outcomes for citizens and service</w:t>
      </w:r>
      <w:r w:rsidR="00F26D58" w:rsidRPr="003405D6">
        <w:rPr>
          <w:lang w:val="en-GB"/>
        </w:rPr>
        <w:t xml:space="preserve"> </w:t>
      </w:r>
      <w:proofErr w:type="gramStart"/>
      <w:r w:rsidRPr="003405D6">
        <w:rPr>
          <w:lang w:val="en-GB"/>
        </w:rPr>
        <w:t>users;</w:t>
      </w:r>
      <w:proofErr w:type="gramEnd"/>
    </w:p>
    <w:p w14:paraId="0EE58C2D" w14:textId="77777777" w:rsidR="00697015" w:rsidRPr="003405D6" w:rsidRDefault="00697015" w:rsidP="00B84C5B">
      <w:pPr>
        <w:pStyle w:val="NumberedBullet2work"/>
        <w:numPr>
          <w:ilvl w:val="1"/>
          <w:numId w:val="36"/>
        </w:numPr>
        <w:spacing w:line="240" w:lineRule="auto"/>
        <w:ind w:left="709" w:hanging="709"/>
        <w:rPr>
          <w:lang w:val="en-GB"/>
        </w:rPr>
      </w:pPr>
      <w:r w:rsidRPr="003405D6">
        <w:rPr>
          <w:lang w:val="en-GB"/>
        </w:rPr>
        <w:t>Making sure that users receive a high quality</w:t>
      </w:r>
      <w:r w:rsidR="00F26D58" w:rsidRPr="003405D6">
        <w:rPr>
          <w:lang w:val="en-GB"/>
        </w:rPr>
        <w:t xml:space="preserve"> </w:t>
      </w:r>
      <w:proofErr w:type="gramStart"/>
      <w:r w:rsidRPr="003405D6">
        <w:rPr>
          <w:lang w:val="en-GB"/>
        </w:rPr>
        <w:t>service;</w:t>
      </w:r>
      <w:proofErr w:type="gramEnd"/>
    </w:p>
    <w:p w14:paraId="173F41EA" w14:textId="77777777" w:rsidR="00697015" w:rsidRPr="003405D6" w:rsidRDefault="00697015" w:rsidP="00B84C5B">
      <w:pPr>
        <w:pStyle w:val="NumberedBullet2work"/>
        <w:numPr>
          <w:ilvl w:val="1"/>
          <w:numId w:val="36"/>
        </w:numPr>
        <w:spacing w:line="240" w:lineRule="auto"/>
        <w:ind w:left="709" w:hanging="709"/>
        <w:rPr>
          <w:lang w:val="en-GB"/>
        </w:rPr>
      </w:pPr>
      <w:r w:rsidRPr="003405D6">
        <w:rPr>
          <w:lang w:val="en-GB"/>
        </w:rPr>
        <w:t>Making sure that taxpayers receive value for</w:t>
      </w:r>
      <w:r w:rsidR="00F26D58" w:rsidRPr="003405D6">
        <w:rPr>
          <w:lang w:val="en-GB"/>
        </w:rPr>
        <w:t xml:space="preserve"> </w:t>
      </w:r>
      <w:r w:rsidRPr="003405D6">
        <w:rPr>
          <w:lang w:val="en-GB"/>
        </w:rPr>
        <w:t>money.</w:t>
      </w:r>
    </w:p>
    <w:p w14:paraId="70D05DE2" w14:textId="1EDE79E7" w:rsidR="00697015" w:rsidRPr="003405D6" w:rsidRDefault="00697015" w:rsidP="00E81DB1">
      <w:pPr>
        <w:pStyle w:val="NumberedBullet1"/>
        <w:numPr>
          <w:ilvl w:val="0"/>
          <w:numId w:val="35"/>
        </w:numPr>
        <w:ind w:hanging="720"/>
        <w:rPr>
          <w:lang w:val="en-GB"/>
        </w:rPr>
      </w:pPr>
      <w:r w:rsidRPr="003405D6">
        <w:rPr>
          <w:lang w:val="en-GB"/>
        </w:rPr>
        <w:t>Good governance means performing</w:t>
      </w:r>
      <w:r w:rsidR="00F26D58" w:rsidRPr="003405D6">
        <w:rPr>
          <w:lang w:val="en-GB"/>
        </w:rPr>
        <w:t xml:space="preserve"> </w:t>
      </w:r>
      <w:r w:rsidRPr="003405D6">
        <w:rPr>
          <w:lang w:val="en-GB"/>
        </w:rPr>
        <w:t>effectively in clearly defined functions and</w:t>
      </w:r>
      <w:r w:rsidR="00F26D58" w:rsidRPr="003405D6">
        <w:rPr>
          <w:lang w:val="en-GB"/>
        </w:rPr>
        <w:t xml:space="preserve"> </w:t>
      </w:r>
      <w:r w:rsidRPr="003405D6">
        <w:rPr>
          <w:lang w:val="en-GB"/>
        </w:rPr>
        <w:t>roles</w:t>
      </w:r>
    </w:p>
    <w:p w14:paraId="04AEA9EE" w14:textId="77777777" w:rsidR="00697015" w:rsidRPr="003405D6" w:rsidRDefault="00697015" w:rsidP="00B84C5B">
      <w:pPr>
        <w:pStyle w:val="NumberedBullet2work"/>
        <w:numPr>
          <w:ilvl w:val="1"/>
          <w:numId w:val="37"/>
        </w:numPr>
        <w:spacing w:line="240" w:lineRule="auto"/>
        <w:ind w:hanging="720"/>
        <w:rPr>
          <w:lang w:val="en-GB"/>
        </w:rPr>
      </w:pPr>
      <w:r w:rsidRPr="003405D6">
        <w:rPr>
          <w:lang w:val="en-GB"/>
        </w:rPr>
        <w:t>Being clear about the functions of the governing</w:t>
      </w:r>
      <w:r w:rsidR="00F26D58" w:rsidRPr="003405D6">
        <w:rPr>
          <w:lang w:val="en-GB"/>
        </w:rPr>
        <w:t xml:space="preserve"> </w:t>
      </w:r>
      <w:proofErr w:type="gramStart"/>
      <w:r w:rsidRPr="003405D6">
        <w:rPr>
          <w:lang w:val="en-GB"/>
        </w:rPr>
        <w:t>body;</w:t>
      </w:r>
      <w:proofErr w:type="gramEnd"/>
    </w:p>
    <w:p w14:paraId="3BB9C8A2" w14:textId="77777777" w:rsidR="00697015" w:rsidRPr="003405D6" w:rsidRDefault="00697015" w:rsidP="00B84C5B">
      <w:pPr>
        <w:pStyle w:val="NumberedBullet2work"/>
        <w:numPr>
          <w:ilvl w:val="1"/>
          <w:numId w:val="37"/>
        </w:numPr>
        <w:spacing w:line="240" w:lineRule="auto"/>
        <w:ind w:hanging="720"/>
        <w:rPr>
          <w:lang w:val="en-GB"/>
        </w:rPr>
      </w:pPr>
      <w:r w:rsidRPr="003405D6">
        <w:rPr>
          <w:lang w:val="en-GB"/>
        </w:rPr>
        <w:t>Being clear about the responsibilities of the</w:t>
      </w:r>
      <w:r w:rsidR="00F26D58" w:rsidRPr="003405D6">
        <w:rPr>
          <w:lang w:val="en-GB"/>
        </w:rPr>
        <w:t xml:space="preserve"> </w:t>
      </w:r>
      <w:r w:rsidRPr="003405D6">
        <w:rPr>
          <w:lang w:val="en-GB"/>
        </w:rPr>
        <w:t>non-executives and the executive, and making</w:t>
      </w:r>
      <w:r w:rsidR="00F26D58" w:rsidRPr="003405D6">
        <w:rPr>
          <w:lang w:val="en-GB"/>
        </w:rPr>
        <w:t xml:space="preserve"> </w:t>
      </w:r>
      <w:r w:rsidRPr="003405D6">
        <w:rPr>
          <w:lang w:val="en-GB"/>
        </w:rPr>
        <w:t xml:space="preserve">sure that those responsibilities are carried </w:t>
      </w:r>
      <w:proofErr w:type="gramStart"/>
      <w:r w:rsidRPr="003405D6">
        <w:rPr>
          <w:lang w:val="en-GB"/>
        </w:rPr>
        <w:t>out;</w:t>
      </w:r>
      <w:proofErr w:type="gramEnd"/>
    </w:p>
    <w:p w14:paraId="6152B907" w14:textId="77777777" w:rsidR="00697015" w:rsidRPr="003405D6" w:rsidRDefault="00697015" w:rsidP="00B84C5B">
      <w:pPr>
        <w:pStyle w:val="NumberedBullet2work"/>
        <w:numPr>
          <w:ilvl w:val="1"/>
          <w:numId w:val="37"/>
        </w:numPr>
        <w:spacing w:line="240" w:lineRule="auto"/>
        <w:ind w:hanging="720"/>
        <w:rPr>
          <w:lang w:val="en-GB"/>
        </w:rPr>
      </w:pPr>
      <w:r w:rsidRPr="003405D6">
        <w:rPr>
          <w:lang w:val="en-GB"/>
        </w:rPr>
        <w:t>Being clear about relationships between the</w:t>
      </w:r>
      <w:r w:rsidR="00F26D58" w:rsidRPr="003405D6">
        <w:rPr>
          <w:lang w:val="en-GB"/>
        </w:rPr>
        <w:t xml:space="preserve"> </w:t>
      </w:r>
      <w:r w:rsidRPr="003405D6">
        <w:rPr>
          <w:lang w:val="en-GB"/>
        </w:rPr>
        <w:t>governors and the public.</w:t>
      </w:r>
    </w:p>
    <w:p w14:paraId="3D913B01" w14:textId="617AB03C" w:rsidR="00F26D58" w:rsidRPr="003405D6" w:rsidRDefault="00697015" w:rsidP="00E81DB1">
      <w:pPr>
        <w:pStyle w:val="NumberedBullet1"/>
        <w:numPr>
          <w:ilvl w:val="0"/>
          <w:numId w:val="35"/>
        </w:numPr>
        <w:ind w:hanging="720"/>
        <w:rPr>
          <w:lang w:val="en-GB"/>
        </w:rPr>
      </w:pPr>
      <w:r w:rsidRPr="003405D6">
        <w:rPr>
          <w:lang w:val="en-GB"/>
        </w:rPr>
        <w:t>Good governance means promoting values for</w:t>
      </w:r>
      <w:r w:rsidR="00F26D58" w:rsidRPr="003405D6">
        <w:rPr>
          <w:lang w:val="en-GB"/>
        </w:rPr>
        <w:t xml:space="preserve"> </w:t>
      </w:r>
      <w:r w:rsidRPr="003405D6">
        <w:rPr>
          <w:lang w:val="en-GB"/>
        </w:rPr>
        <w:t>the whole organisation and demonstrating the</w:t>
      </w:r>
      <w:r w:rsidR="00F26D58" w:rsidRPr="003405D6">
        <w:rPr>
          <w:lang w:val="en-GB"/>
        </w:rPr>
        <w:t xml:space="preserve"> </w:t>
      </w:r>
      <w:r w:rsidRPr="003405D6">
        <w:rPr>
          <w:lang w:val="en-GB"/>
        </w:rPr>
        <w:t>values of good governance through behaviour</w:t>
      </w:r>
    </w:p>
    <w:p w14:paraId="079159B4" w14:textId="77777777" w:rsidR="00697015" w:rsidRPr="003405D6" w:rsidRDefault="00697015" w:rsidP="00B84C5B">
      <w:pPr>
        <w:pStyle w:val="NumberedBullet2work"/>
        <w:numPr>
          <w:ilvl w:val="1"/>
          <w:numId w:val="38"/>
        </w:numPr>
        <w:spacing w:line="240" w:lineRule="auto"/>
        <w:ind w:hanging="720"/>
        <w:rPr>
          <w:lang w:val="en-GB"/>
        </w:rPr>
      </w:pPr>
      <w:r w:rsidRPr="003405D6">
        <w:rPr>
          <w:lang w:val="en-GB"/>
        </w:rPr>
        <w:t xml:space="preserve">Putting organisational values into </w:t>
      </w:r>
      <w:proofErr w:type="gramStart"/>
      <w:r w:rsidRPr="003405D6">
        <w:rPr>
          <w:lang w:val="en-GB"/>
        </w:rPr>
        <w:t>practice;</w:t>
      </w:r>
      <w:proofErr w:type="gramEnd"/>
    </w:p>
    <w:p w14:paraId="6E2AF4AD" w14:textId="77777777" w:rsidR="00697015" w:rsidRPr="003405D6" w:rsidRDefault="00697015" w:rsidP="00B84C5B">
      <w:pPr>
        <w:pStyle w:val="NumberedBullet2work"/>
        <w:numPr>
          <w:ilvl w:val="1"/>
          <w:numId w:val="38"/>
        </w:numPr>
        <w:spacing w:line="240" w:lineRule="auto"/>
        <w:ind w:hanging="720"/>
        <w:rPr>
          <w:lang w:val="en-GB"/>
        </w:rPr>
      </w:pPr>
      <w:r w:rsidRPr="003405D6">
        <w:rPr>
          <w:lang w:val="en-GB"/>
        </w:rPr>
        <w:t>Individual governors behaving in ways that uphold</w:t>
      </w:r>
      <w:r w:rsidR="00F26D58" w:rsidRPr="003405D6">
        <w:rPr>
          <w:lang w:val="en-GB"/>
        </w:rPr>
        <w:t xml:space="preserve"> </w:t>
      </w:r>
      <w:r w:rsidRPr="003405D6">
        <w:rPr>
          <w:lang w:val="en-GB"/>
        </w:rPr>
        <w:t>and exemplify effective governance.</w:t>
      </w:r>
    </w:p>
    <w:p w14:paraId="00F98A16" w14:textId="3E6DD08D" w:rsidR="00697015" w:rsidRPr="003405D6" w:rsidRDefault="00697015" w:rsidP="00F51EF0">
      <w:pPr>
        <w:pStyle w:val="NumberedBullet1"/>
        <w:numPr>
          <w:ilvl w:val="0"/>
          <w:numId w:val="35"/>
        </w:numPr>
        <w:rPr>
          <w:lang w:val="en-GB"/>
        </w:rPr>
      </w:pPr>
      <w:r w:rsidRPr="003405D6">
        <w:rPr>
          <w:lang w:val="en-GB"/>
        </w:rPr>
        <w:t>Good Governance means taking informed,</w:t>
      </w:r>
      <w:r w:rsidR="00F26D58" w:rsidRPr="003405D6">
        <w:rPr>
          <w:lang w:val="en-GB"/>
        </w:rPr>
        <w:t xml:space="preserve"> </w:t>
      </w:r>
      <w:r w:rsidRPr="003405D6">
        <w:rPr>
          <w:lang w:val="en-GB"/>
        </w:rPr>
        <w:t>transparent decisions and managing risk</w:t>
      </w:r>
    </w:p>
    <w:p w14:paraId="00331D93" w14:textId="77777777" w:rsidR="00697015" w:rsidRPr="003405D6" w:rsidRDefault="00697015" w:rsidP="00B84C5B">
      <w:pPr>
        <w:pStyle w:val="NumberedBullet2work"/>
        <w:numPr>
          <w:ilvl w:val="1"/>
          <w:numId w:val="39"/>
        </w:numPr>
        <w:spacing w:line="240" w:lineRule="auto"/>
        <w:ind w:left="714" w:hanging="357"/>
        <w:rPr>
          <w:lang w:val="en-GB"/>
        </w:rPr>
      </w:pPr>
      <w:r w:rsidRPr="003405D6">
        <w:rPr>
          <w:lang w:val="en-GB"/>
        </w:rPr>
        <w:t>Being rigorous and transparent about how</w:t>
      </w:r>
      <w:r w:rsidR="00F26D58" w:rsidRPr="003405D6">
        <w:rPr>
          <w:lang w:val="en-GB"/>
        </w:rPr>
        <w:t xml:space="preserve"> </w:t>
      </w:r>
      <w:r w:rsidRPr="003405D6">
        <w:rPr>
          <w:lang w:val="en-GB"/>
        </w:rPr>
        <w:t xml:space="preserve">decisions are </w:t>
      </w:r>
      <w:proofErr w:type="gramStart"/>
      <w:r w:rsidRPr="003405D6">
        <w:rPr>
          <w:lang w:val="en-GB"/>
        </w:rPr>
        <w:t>taken;</w:t>
      </w:r>
      <w:proofErr w:type="gramEnd"/>
    </w:p>
    <w:p w14:paraId="440250FE" w14:textId="77777777" w:rsidR="00697015" w:rsidRPr="003405D6" w:rsidRDefault="00697015" w:rsidP="00B84C5B">
      <w:pPr>
        <w:pStyle w:val="NumberedBullet2work"/>
        <w:numPr>
          <w:ilvl w:val="1"/>
          <w:numId w:val="39"/>
        </w:numPr>
        <w:spacing w:line="240" w:lineRule="auto"/>
        <w:ind w:left="714" w:hanging="357"/>
        <w:rPr>
          <w:lang w:val="en-GB"/>
        </w:rPr>
      </w:pPr>
      <w:r w:rsidRPr="003405D6">
        <w:rPr>
          <w:lang w:val="en-GB"/>
        </w:rPr>
        <w:t>Having and using good quality information, advice</w:t>
      </w:r>
      <w:r w:rsidR="00F26D58" w:rsidRPr="003405D6">
        <w:rPr>
          <w:lang w:val="en-GB"/>
        </w:rPr>
        <w:t xml:space="preserve"> </w:t>
      </w:r>
      <w:r w:rsidRPr="003405D6">
        <w:rPr>
          <w:lang w:val="en-GB"/>
        </w:rPr>
        <w:t xml:space="preserve">and </w:t>
      </w:r>
      <w:proofErr w:type="gramStart"/>
      <w:r w:rsidRPr="003405D6">
        <w:rPr>
          <w:lang w:val="en-GB"/>
        </w:rPr>
        <w:t>support;</w:t>
      </w:r>
      <w:proofErr w:type="gramEnd"/>
    </w:p>
    <w:p w14:paraId="27E9F548" w14:textId="77777777" w:rsidR="00697015" w:rsidRPr="003405D6" w:rsidRDefault="00697015" w:rsidP="00B84C5B">
      <w:pPr>
        <w:pStyle w:val="NumberedBullet2work"/>
        <w:numPr>
          <w:ilvl w:val="1"/>
          <w:numId w:val="39"/>
        </w:numPr>
        <w:spacing w:line="240" w:lineRule="auto"/>
        <w:ind w:left="714" w:hanging="357"/>
        <w:rPr>
          <w:lang w:val="en-GB"/>
        </w:rPr>
      </w:pPr>
      <w:r w:rsidRPr="003405D6">
        <w:rPr>
          <w:lang w:val="en-GB"/>
        </w:rPr>
        <w:t xml:space="preserve">Making sure that an </w:t>
      </w:r>
      <w:proofErr w:type="gramStart"/>
      <w:r w:rsidRPr="003405D6">
        <w:rPr>
          <w:lang w:val="en-GB"/>
        </w:rPr>
        <w:t>effective risk management</w:t>
      </w:r>
      <w:r w:rsidR="00F26D58" w:rsidRPr="003405D6">
        <w:rPr>
          <w:lang w:val="en-GB"/>
        </w:rPr>
        <w:t xml:space="preserve"> </w:t>
      </w:r>
      <w:r w:rsidRPr="003405D6">
        <w:rPr>
          <w:lang w:val="en-GB"/>
        </w:rPr>
        <w:t>systems</w:t>
      </w:r>
      <w:proofErr w:type="gramEnd"/>
      <w:r w:rsidRPr="003405D6">
        <w:rPr>
          <w:lang w:val="en-GB"/>
        </w:rPr>
        <w:t xml:space="preserve"> is in operation.</w:t>
      </w:r>
    </w:p>
    <w:p w14:paraId="5573806E" w14:textId="1719E925" w:rsidR="00697015" w:rsidRPr="003405D6" w:rsidRDefault="00697015" w:rsidP="00F51EF0">
      <w:pPr>
        <w:pStyle w:val="NumberedBullet1"/>
        <w:numPr>
          <w:ilvl w:val="0"/>
          <w:numId w:val="35"/>
        </w:numPr>
        <w:rPr>
          <w:lang w:val="en-GB"/>
        </w:rPr>
      </w:pPr>
      <w:r w:rsidRPr="003405D6">
        <w:rPr>
          <w:lang w:val="en-GB"/>
        </w:rPr>
        <w:t>Good governance means developing the</w:t>
      </w:r>
      <w:r w:rsidR="00F26D58" w:rsidRPr="003405D6">
        <w:rPr>
          <w:lang w:val="en-GB"/>
        </w:rPr>
        <w:t xml:space="preserve"> </w:t>
      </w:r>
      <w:r w:rsidRPr="003405D6">
        <w:rPr>
          <w:lang w:val="en-GB"/>
        </w:rPr>
        <w:t>capacity and capability of the governing body</w:t>
      </w:r>
      <w:r w:rsidR="00F26D58" w:rsidRPr="003405D6">
        <w:rPr>
          <w:lang w:val="en-GB"/>
        </w:rPr>
        <w:t xml:space="preserve"> </w:t>
      </w:r>
      <w:r w:rsidRPr="003405D6">
        <w:rPr>
          <w:lang w:val="en-GB"/>
        </w:rPr>
        <w:t>to be effective</w:t>
      </w:r>
    </w:p>
    <w:p w14:paraId="4B12DB6B" w14:textId="77777777" w:rsidR="00697015" w:rsidRPr="003405D6" w:rsidRDefault="00697015" w:rsidP="00B84C5B">
      <w:pPr>
        <w:pStyle w:val="NumberedBullet2work"/>
        <w:numPr>
          <w:ilvl w:val="1"/>
          <w:numId w:val="40"/>
        </w:numPr>
        <w:spacing w:line="240" w:lineRule="auto"/>
        <w:ind w:left="714" w:hanging="357"/>
        <w:rPr>
          <w:lang w:val="en-GB"/>
        </w:rPr>
      </w:pPr>
      <w:r w:rsidRPr="003405D6">
        <w:rPr>
          <w:lang w:val="en-GB"/>
        </w:rPr>
        <w:t>Making sure that appointed and elected</w:t>
      </w:r>
      <w:r w:rsidR="00F26D58" w:rsidRPr="003405D6">
        <w:rPr>
          <w:lang w:val="en-GB"/>
        </w:rPr>
        <w:t xml:space="preserve"> </w:t>
      </w:r>
      <w:r w:rsidRPr="003405D6">
        <w:rPr>
          <w:lang w:val="en-GB"/>
        </w:rPr>
        <w:t>governors have the skills, knowledge and</w:t>
      </w:r>
      <w:r w:rsidR="00F26D58" w:rsidRPr="003405D6">
        <w:rPr>
          <w:lang w:val="en-GB"/>
        </w:rPr>
        <w:t xml:space="preserve"> </w:t>
      </w:r>
      <w:r w:rsidRPr="003405D6">
        <w:rPr>
          <w:lang w:val="en-GB"/>
        </w:rPr>
        <w:t xml:space="preserve">experience they need to perform </w:t>
      </w:r>
      <w:proofErr w:type="gramStart"/>
      <w:r w:rsidRPr="003405D6">
        <w:rPr>
          <w:lang w:val="en-GB"/>
        </w:rPr>
        <w:t>well;</w:t>
      </w:r>
      <w:proofErr w:type="gramEnd"/>
    </w:p>
    <w:p w14:paraId="2D788172" w14:textId="77777777" w:rsidR="00697015" w:rsidRPr="003405D6" w:rsidRDefault="00697015" w:rsidP="00B84C5B">
      <w:pPr>
        <w:pStyle w:val="NumberedBullet2work"/>
        <w:numPr>
          <w:ilvl w:val="1"/>
          <w:numId w:val="40"/>
        </w:numPr>
        <w:spacing w:line="240" w:lineRule="auto"/>
        <w:ind w:left="714" w:hanging="357"/>
        <w:rPr>
          <w:lang w:val="en-GB"/>
        </w:rPr>
      </w:pPr>
      <w:r w:rsidRPr="003405D6">
        <w:rPr>
          <w:lang w:val="en-GB"/>
        </w:rPr>
        <w:t>Developing the capability of people with</w:t>
      </w:r>
      <w:r w:rsidR="00F26D58" w:rsidRPr="003405D6">
        <w:rPr>
          <w:lang w:val="en-GB"/>
        </w:rPr>
        <w:t xml:space="preserve"> </w:t>
      </w:r>
      <w:r w:rsidRPr="003405D6">
        <w:rPr>
          <w:lang w:val="en-GB"/>
        </w:rPr>
        <w:t>governance responsibilities and evaluating their</w:t>
      </w:r>
      <w:r w:rsidR="00F26D58" w:rsidRPr="003405D6">
        <w:rPr>
          <w:lang w:val="en-GB"/>
        </w:rPr>
        <w:t xml:space="preserve"> </w:t>
      </w:r>
      <w:r w:rsidRPr="003405D6">
        <w:rPr>
          <w:lang w:val="en-GB"/>
        </w:rPr>
        <w:t xml:space="preserve">performance, as individuals and as a </w:t>
      </w:r>
      <w:proofErr w:type="gramStart"/>
      <w:r w:rsidRPr="003405D6">
        <w:rPr>
          <w:lang w:val="en-GB"/>
        </w:rPr>
        <w:t>group;</w:t>
      </w:r>
      <w:proofErr w:type="gramEnd"/>
    </w:p>
    <w:p w14:paraId="030AC9A2" w14:textId="77777777" w:rsidR="00697015" w:rsidRPr="003405D6" w:rsidRDefault="00697015" w:rsidP="00B84C5B">
      <w:pPr>
        <w:pStyle w:val="NumberedBullet2work"/>
        <w:numPr>
          <w:ilvl w:val="1"/>
          <w:numId w:val="40"/>
        </w:numPr>
        <w:spacing w:line="240" w:lineRule="auto"/>
        <w:ind w:left="714" w:hanging="357"/>
        <w:rPr>
          <w:lang w:val="en-GB"/>
        </w:rPr>
      </w:pPr>
      <w:r w:rsidRPr="003405D6">
        <w:rPr>
          <w:lang w:val="en-GB"/>
        </w:rPr>
        <w:t>Striking a balance, in the membership of the</w:t>
      </w:r>
      <w:r w:rsidR="00F26D58" w:rsidRPr="003405D6">
        <w:rPr>
          <w:lang w:val="en-GB"/>
        </w:rPr>
        <w:t xml:space="preserve"> </w:t>
      </w:r>
      <w:r w:rsidRPr="003405D6">
        <w:rPr>
          <w:lang w:val="en-GB"/>
        </w:rPr>
        <w:t>governing body, between continuity and renewal.</w:t>
      </w:r>
    </w:p>
    <w:p w14:paraId="4FE60FD0" w14:textId="7C265F8E" w:rsidR="00697015" w:rsidRPr="003405D6" w:rsidRDefault="00697015" w:rsidP="00F51EF0">
      <w:pPr>
        <w:pStyle w:val="NumberedBullet1"/>
        <w:numPr>
          <w:ilvl w:val="0"/>
          <w:numId w:val="35"/>
        </w:numPr>
        <w:rPr>
          <w:lang w:val="en-GB"/>
        </w:rPr>
      </w:pPr>
      <w:r w:rsidRPr="003405D6">
        <w:rPr>
          <w:lang w:val="en-GB"/>
        </w:rPr>
        <w:t>Good governance means engaging stakeholders</w:t>
      </w:r>
      <w:r w:rsidR="00F26D58" w:rsidRPr="003405D6">
        <w:rPr>
          <w:lang w:val="en-GB"/>
        </w:rPr>
        <w:t xml:space="preserve"> </w:t>
      </w:r>
      <w:r w:rsidRPr="003405D6">
        <w:rPr>
          <w:lang w:val="en-GB"/>
        </w:rPr>
        <w:t>and making accountability real</w:t>
      </w:r>
    </w:p>
    <w:p w14:paraId="47F96EBD" w14:textId="77777777" w:rsidR="00697015" w:rsidRPr="003405D6" w:rsidRDefault="00697015" w:rsidP="00B84C5B">
      <w:pPr>
        <w:pStyle w:val="NumberedBullet2work"/>
        <w:numPr>
          <w:ilvl w:val="1"/>
          <w:numId w:val="41"/>
        </w:numPr>
        <w:spacing w:line="240" w:lineRule="auto"/>
        <w:ind w:left="714" w:hanging="357"/>
        <w:rPr>
          <w:lang w:val="en-GB"/>
        </w:rPr>
      </w:pPr>
      <w:r w:rsidRPr="003405D6">
        <w:rPr>
          <w:lang w:val="en-GB"/>
        </w:rPr>
        <w:t>Understanding formal and informal accountability</w:t>
      </w:r>
      <w:r w:rsidR="00F26D58" w:rsidRPr="003405D6">
        <w:rPr>
          <w:lang w:val="en-GB"/>
        </w:rPr>
        <w:t xml:space="preserve"> </w:t>
      </w:r>
      <w:proofErr w:type="gramStart"/>
      <w:r w:rsidRPr="003405D6">
        <w:rPr>
          <w:lang w:val="en-GB"/>
        </w:rPr>
        <w:t>relationships;</w:t>
      </w:r>
      <w:proofErr w:type="gramEnd"/>
    </w:p>
    <w:p w14:paraId="471A20C7" w14:textId="77777777" w:rsidR="00697015" w:rsidRPr="003405D6" w:rsidRDefault="00697015" w:rsidP="00B84C5B">
      <w:pPr>
        <w:pStyle w:val="NumberedBullet2work"/>
        <w:numPr>
          <w:ilvl w:val="1"/>
          <w:numId w:val="41"/>
        </w:numPr>
        <w:spacing w:line="240" w:lineRule="auto"/>
        <w:ind w:left="714" w:hanging="357"/>
        <w:rPr>
          <w:lang w:val="en-GB"/>
        </w:rPr>
      </w:pPr>
      <w:r w:rsidRPr="003405D6">
        <w:rPr>
          <w:lang w:val="en-GB"/>
        </w:rPr>
        <w:t>Taking an active and planned approach to</w:t>
      </w:r>
      <w:r w:rsidR="00F26D58" w:rsidRPr="003405D6">
        <w:rPr>
          <w:lang w:val="en-GB"/>
        </w:rPr>
        <w:t xml:space="preserve"> </w:t>
      </w:r>
      <w:r w:rsidRPr="003405D6">
        <w:rPr>
          <w:lang w:val="en-GB"/>
        </w:rPr>
        <w:t xml:space="preserve">dialogue with accountability to the </w:t>
      </w:r>
      <w:proofErr w:type="gramStart"/>
      <w:r w:rsidRPr="003405D6">
        <w:rPr>
          <w:lang w:val="en-GB"/>
        </w:rPr>
        <w:t>public;</w:t>
      </w:r>
      <w:proofErr w:type="gramEnd"/>
    </w:p>
    <w:p w14:paraId="50683D25" w14:textId="77777777" w:rsidR="00697015" w:rsidRPr="003405D6" w:rsidRDefault="00697015" w:rsidP="00B84C5B">
      <w:pPr>
        <w:pStyle w:val="NumberedBullet2work"/>
        <w:numPr>
          <w:ilvl w:val="1"/>
          <w:numId w:val="41"/>
        </w:numPr>
        <w:spacing w:line="240" w:lineRule="auto"/>
        <w:ind w:left="714" w:hanging="357"/>
        <w:rPr>
          <w:lang w:val="en-GB"/>
        </w:rPr>
      </w:pPr>
      <w:r w:rsidRPr="003405D6">
        <w:rPr>
          <w:lang w:val="en-GB"/>
        </w:rPr>
        <w:t>Taking an active and planned approach to</w:t>
      </w:r>
      <w:r w:rsidR="00F26D58" w:rsidRPr="003405D6">
        <w:rPr>
          <w:lang w:val="en-GB"/>
        </w:rPr>
        <w:t xml:space="preserve"> </w:t>
      </w:r>
      <w:r w:rsidRPr="003405D6">
        <w:rPr>
          <w:lang w:val="en-GB"/>
        </w:rPr>
        <w:t xml:space="preserve">responsibility to </w:t>
      </w:r>
      <w:proofErr w:type="gramStart"/>
      <w:r w:rsidRPr="003405D6">
        <w:rPr>
          <w:lang w:val="en-GB"/>
        </w:rPr>
        <w:t>staff;</w:t>
      </w:r>
      <w:proofErr w:type="gramEnd"/>
    </w:p>
    <w:p w14:paraId="49FE9FE3" w14:textId="77777777" w:rsidR="00697015" w:rsidRPr="003405D6" w:rsidRDefault="00697015" w:rsidP="00B84C5B">
      <w:pPr>
        <w:pStyle w:val="NumberedBullet2work"/>
        <w:numPr>
          <w:ilvl w:val="1"/>
          <w:numId w:val="41"/>
        </w:numPr>
        <w:spacing w:line="240" w:lineRule="auto"/>
        <w:ind w:left="714" w:hanging="357"/>
        <w:rPr>
          <w:lang w:val="en-GB"/>
        </w:rPr>
      </w:pPr>
      <w:r w:rsidRPr="003405D6">
        <w:rPr>
          <w:lang w:val="en-GB"/>
        </w:rPr>
        <w:t>Engaging effectively</w:t>
      </w:r>
      <w:r w:rsidR="001308D9" w:rsidRPr="003405D6">
        <w:rPr>
          <w:lang w:val="en-GB"/>
        </w:rPr>
        <w:t>.</w:t>
      </w:r>
    </w:p>
    <w:p w14:paraId="4848B370" w14:textId="77777777" w:rsidR="00F26D58" w:rsidRPr="003405D6" w:rsidRDefault="00F26D58" w:rsidP="00F26D58">
      <w:pPr>
        <w:pStyle w:val="PitchHeadingFirst"/>
        <w:framePr w:w="0" w:hRule="auto" w:wrap="auto" w:vAnchor="margin" w:yAlign="inline" w:anchorLock="1"/>
        <w:sectPr w:rsidR="00F26D58" w:rsidRPr="003405D6" w:rsidSect="00565347">
          <w:type w:val="continuous"/>
          <w:pgSz w:w="11907" w:h="16840" w:code="9"/>
          <w:pgMar w:top="1814" w:right="1021" w:bottom="851" w:left="1021" w:header="454" w:footer="454" w:gutter="0"/>
          <w:paperSrc w:first="262" w:other="262"/>
          <w:pgNumType w:start="9"/>
          <w:cols w:num="2" w:space="340"/>
          <w:docGrid w:linePitch="272"/>
        </w:sectPr>
      </w:pPr>
    </w:p>
    <w:p w14:paraId="28189FB6" w14:textId="4BF001E8" w:rsidR="00697015" w:rsidRPr="003405D6" w:rsidRDefault="00894668" w:rsidP="00867595">
      <w:pPr>
        <w:pStyle w:val="Sideheading"/>
        <w:framePr w:wrap="around"/>
      </w:pPr>
      <w:r>
        <w:rPr>
          <w:sz w:val="52"/>
          <w:szCs w:val="52"/>
        </w:rPr>
        <w:lastRenderedPageBreak/>
        <w:t>Appendix</w:t>
      </w:r>
      <w:r w:rsidRPr="003405D6">
        <w:rPr>
          <w:sz w:val="52"/>
          <w:szCs w:val="52"/>
        </w:rPr>
        <w:t xml:space="preserve"> </w:t>
      </w:r>
      <w:r w:rsidR="00697015" w:rsidRPr="003405D6">
        <w:rPr>
          <w:sz w:val="52"/>
          <w:szCs w:val="52"/>
        </w:rPr>
        <w:t>4</w:t>
      </w:r>
      <w:r w:rsidR="00D0759C" w:rsidRPr="003405D6">
        <w:rPr>
          <w:sz w:val="52"/>
          <w:szCs w:val="52"/>
        </w:rPr>
        <w:t>:</w:t>
      </w:r>
      <w:r w:rsidR="00FA4488" w:rsidRPr="003405D6">
        <w:rPr>
          <w:sz w:val="52"/>
          <w:szCs w:val="52"/>
        </w:rPr>
        <w:br/>
      </w:r>
      <w:r w:rsidR="00FA4488" w:rsidRPr="003405D6">
        <w:t xml:space="preserve">Summary of </w:t>
      </w:r>
      <w:r w:rsidR="003E5551" w:rsidRPr="003405D6">
        <w:t>m</w:t>
      </w:r>
      <w:r w:rsidR="00FA4488" w:rsidRPr="003405D6">
        <w:t xml:space="preserve">ain </w:t>
      </w:r>
      <w:r w:rsidR="003E5551" w:rsidRPr="003405D6">
        <w:t>r</w:t>
      </w:r>
      <w:r w:rsidR="00FA4488" w:rsidRPr="003405D6">
        <w:t>esponsibilities under the</w:t>
      </w:r>
      <w:r w:rsidR="00FA4488" w:rsidRPr="003405D6">
        <w:br/>
        <w:t>Articles of Government</w:t>
      </w:r>
      <w:r w:rsidR="00025159" w:rsidRPr="00867595">
        <w:rPr>
          <w:rStyle w:val="FootnoteReference"/>
        </w:rPr>
        <w:footnoteReference w:id="8"/>
      </w:r>
      <w:r w:rsidR="00867595">
        <w:fldChar w:fldCharType="begin"/>
      </w:r>
      <w:r w:rsidR="00867595">
        <w:instrText xml:space="preserve"> TC "</w:instrText>
      </w:r>
      <w:bookmarkStart w:id="44" w:name="_Toc144281577"/>
      <w:r w:rsidR="00867595">
        <w:instrText>Appendix 4:</w:instrText>
      </w:r>
      <w:r w:rsidR="00867595">
        <w:br/>
        <w:instrText>Summary of main responsibilities under the</w:instrText>
      </w:r>
      <w:r w:rsidR="00867595">
        <w:br/>
        <w:instrText>Articles of Government</w:instrText>
      </w:r>
      <w:bookmarkEnd w:id="44"/>
      <w:r w:rsidR="00867595">
        <w:instrText xml:space="preserve">" \l 5 </w:instrText>
      </w:r>
      <w:r w:rsidR="00867595">
        <w:fldChar w:fldCharType="end"/>
      </w:r>
    </w:p>
    <w:p w14:paraId="53B3E2A8" w14:textId="77777777" w:rsidR="00CE357E" w:rsidRPr="003405D6" w:rsidRDefault="00CE357E" w:rsidP="00505416">
      <w:pPr>
        <w:pStyle w:val="NumberedBullet1"/>
        <w:rPr>
          <w:lang w:val="en-GB"/>
        </w:rPr>
        <w:sectPr w:rsidR="00CE357E" w:rsidRPr="003405D6" w:rsidSect="00565347">
          <w:type w:val="continuous"/>
          <w:pgSz w:w="11907" w:h="16840" w:code="9"/>
          <w:pgMar w:top="1814" w:right="1021" w:bottom="567" w:left="1021" w:header="454" w:footer="454" w:gutter="0"/>
          <w:paperSrc w:first="262" w:other="262"/>
          <w:pgNumType w:start="10"/>
          <w:cols w:space="708"/>
          <w:docGrid w:linePitch="272"/>
        </w:sectPr>
      </w:pPr>
    </w:p>
    <w:p w14:paraId="370B2332" w14:textId="07DDF6A4" w:rsidR="00697015" w:rsidRPr="003405D6" w:rsidRDefault="00505416" w:rsidP="00867595">
      <w:pPr>
        <w:pStyle w:val="NumberedBullet1"/>
        <w:rPr>
          <w:lang w:val="en-GB"/>
        </w:rPr>
      </w:pPr>
      <w:r w:rsidRPr="003405D6">
        <w:rPr>
          <w:lang w:val="en-GB"/>
        </w:rPr>
        <w:t>Corporation Members</w:t>
      </w:r>
      <w:r w:rsidRPr="00867595">
        <w:rPr>
          <w:rStyle w:val="FootnoteReference"/>
        </w:rPr>
        <w:footnoteReference w:id="9"/>
      </w:r>
    </w:p>
    <w:p w14:paraId="4151F8AD" w14:textId="022FB58A" w:rsidR="00697015" w:rsidRPr="003405D6" w:rsidRDefault="00505416" w:rsidP="00867595">
      <w:pPr>
        <w:pStyle w:val="Level2"/>
        <w:numPr>
          <w:ilvl w:val="1"/>
          <w:numId w:val="26"/>
        </w:numPr>
      </w:pPr>
      <w:r w:rsidRPr="003405D6">
        <w:t>The determination and periodic review [preservation and development</w:t>
      </w:r>
      <w:r w:rsidRPr="00867595">
        <w:rPr>
          <w:rStyle w:val="FootnoteReference"/>
        </w:rPr>
        <w:footnoteReference w:id="10"/>
      </w:r>
      <w:r w:rsidRPr="003405D6">
        <w:t>] of the educational character and mission of the institution and for oversight of its activities.</w:t>
      </w:r>
    </w:p>
    <w:p w14:paraId="00BDD194" w14:textId="77777777" w:rsidR="00697015" w:rsidRPr="003405D6" w:rsidRDefault="00697015" w:rsidP="001C242B">
      <w:pPr>
        <w:pStyle w:val="Level2"/>
        <w:numPr>
          <w:ilvl w:val="1"/>
          <w:numId w:val="26"/>
        </w:numPr>
      </w:pPr>
      <w:r w:rsidRPr="003405D6">
        <w:t>Publishing arrangements for obtaining the views</w:t>
      </w:r>
      <w:r w:rsidR="00FA4488" w:rsidRPr="003405D6">
        <w:t xml:space="preserve"> </w:t>
      </w:r>
      <w:r w:rsidRPr="003405D6">
        <w:t>of staff and students on the determination and</w:t>
      </w:r>
      <w:r w:rsidR="00FA4488" w:rsidRPr="003405D6">
        <w:t xml:space="preserve"> </w:t>
      </w:r>
      <w:r w:rsidRPr="003405D6">
        <w:t>periodic review of the educational character and</w:t>
      </w:r>
      <w:r w:rsidR="00FA4488" w:rsidRPr="003405D6">
        <w:t xml:space="preserve"> </w:t>
      </w:r>
      <w:r w:rsidRPr="003405D6">
        <w:t>mission of the institution and the oversight of its</w:t>
      </w:r>
      <w:r w:rsidR="00FA4488" w:rsidRPr="003405D6">
        <w:t xml:space="preserve"> </w:t>
      </w:r>
      <w:r w:rsidRPr="003405D6">
        <w:t>activities.</w:t>
      </w:r>
    </w:p>
    <w:p w14:paraId="0D1DCE3F" w14:textId="77777777" w:rsidR="00FA4488" w:rsidRPr="003405D6" w:rsidRDefault="00697015" w:rsidP="001C242B">
      <w:pPr>
        <w:pStyle w:val="Level2"/>
        <w:numPr>
          <w:ilvl w:val="1"/>
          <w:numId w:val="26"/>
        </w:numPr>
      </w:pPr>
      <w:r w:rsidRPr="003405D6">
        <w:t>Approving the quality strategy of the institution.</w:t>
      </w:r>
    </w:p>
    <w:p w14:paraId="4B7DF232" w14:textId="24B600DB" w:rsidR="00697015" w:rsidRPr="003405D6" w:rsidRDefault="00697015" w:rsidP="001C242B">
      <w:pPr>
        <w:pStyle w:val="Level2"/>
        <w:numPr>
          <w:ilvl w:val="1"/>
          <w:numId w:val="26"/>
        </w:numPr>
      </w:pPr>
      <w:r w:rsidRPr="003405D6">
        <w:t>The effective and efficient use of resources, the</w:t>
      </w:r>
      <w:r w:rsidR="00FA4488" w:rsidRPr="003405D6">
        <w:t xml:space="preserve"> </w:t>
      </w:r>
      <w:r w:rsidRPr="003405D6">
        <w:t>solvency of the institution and the Corporation</w:t>
      </w:r>
      <w:r w:rsidR="00FA4488" w:rsidRPr="003405D6">
        <w:t xml:space="preserve"> </w:t>
      </w:r>
      <w:r w:rsidRPr="003405D6">
        <w:t>and for safeguarding their assets.</w:t>
      </w:r>
    </w:p>
    <w:p w14:paraId="39C14D0E" w14:textId="77777777" w:rsidR="00697015" w:rsidRPr="003405D6" w:rsidRDefault="00697015" w:rsidP="001C242B">
      <w:pPr>
        <w:pStyle w:val="Level2"/>
        <w:numPr>
          <w:ilvl w:val="1"/>
          <w:numId w:val="26"/>
        </w:numPr>
      </w:pPr>
      <w:r w:rsidRPr="003405D6">
        <w:t>Approving annual estimates of income and</w:t>
      </w:r>
      <w:r w:rsidR="00FA4488" w:rsidRPr="003405D6">
        <w:t xml:space="preserve"> </w:t>
      </w:r>
      <w:r w:rsidRPr="003405D6">
        <w:t>expenditure.</w:t>
      </w:r>
    </w:p>
    <w:p w14:paraId="47B5EEFF" w14:textId="09D228EE" w:rsidR="00697015" w:rsidRPr="003405D6" w:rsidRDefault="00505416" w:rsidP="00867595">
      <w:pPr>
        <w:pStyle w:val="Level2"/>
        <w:numPr>
          <w:ilvl w:val="1"/>
          <w:numId w:val="26"/>
        </w:numPr>
      </w:pPr>
      <w:r w:rsidRPr="003405D6">
        <w:t>The appointment, grading, suspension, dismissal and determination of the pay and conditions of service of the holders of senior posts</w:t>
      </w:r>
      <w:r w:rsidRPr="00867595">
        <w:rPr>
          <w:rStyle w:val="FootnoteReference"/>
        </w:rPr>
        <w:footnoteReference w:id="11"/>
      </w:r>
      <w:r w:rsidRPr="003405D6">
        <w:t xml:space="preserve"> and the </w:t>
      </w:r>
      <w:r w:rsidR="003E5551" w:rsidRPr="003405D6">
        <w:t>Governance Professional</w:t>
      </w:r>
      <w:r w:rsidRPr="003405D6">
        <w:t xml:space="preserve">, including, where the </w:t>
      </w:r>
      <w:r w:rsidR="003E5551" w:rsidRPr="003405D6">
        <w:t>Governance Professional</w:t>
      </w:r>
      <w:r w:rsidRPr="003405D6">
        <w:t xml:space="preserve"> is, or is to be appointed as, a member of staff, the </w:t>
      </w:r>
      <w:r w:rsidR="003E5551" w:rsidRPr="003405D6">
        <w:t>Governance Professional</w:t>
      </w:r>
      <w:r w:rsidR="00A06AE6">
        <w:t>’</w:t>
      </w:r>
      <w:r w:rsidRPr="003405D6">
        <w:t>s appointment, grading, suspension, dismissal and determination of pay in the capacity as a member of staff.</w:t>
      </w:r>
    </w:p>
    <w:p w14:paraId="299E8F78" w14:textId="77777777" w:rsidR="00697015" w:rsidRPr="003405D6" w:rsidRDefault="00697015" w:rsidP="001C242B">
      <w:pPr>
        <w:pStyle w:val="Level2"/>
        <w:numPr>
          <w:ilvl w:val="1"/>
          <w:numId w:val="26"/>
        </w:numPr>
      </w:pPr>
      <w:r w:rsidRPr="003405D6">
        <w:t>Setting a framework for the pay and conditions of</w:t>
      </w:r>
      <w:r w:rsidR="003344E1" w:rsidRPr="003405D6">
        <w:t xml:space="preserve"> </w:t>
      </w:r>
      <w:r w:rsidRPr="003405D6">
        <w:t>service of all other staff.</w:t>
      </w:r>
    </w:p>
    <w:p w14:paraId="42F2B879" w14:textId="4D668A59" w:rsidR="00697015" w:rsidRPr="003405D6" w:rsidRDefault="00697015" w:rsidP="001C242B">
      <w:pPr>
        <w:pStyle w:val="Level2"/>
        <w:numPr>
          <w:ilvl w:val="1"/>
          <w:numId w:val="26"/>
        </w:numPr>
      </w:pPr>
      <w:r w:rsidRPr="003405D6">
        <w:t>Setting the policy by which the tuition and other</w:t>
      </w:r>
      <w:r w:rsidR="003344E1" w:rsidRPr="003405D6">
        <w:t xml:space="preserve"> </w:t>
      </w:r>
      <w:r w:rsidRPr="003405D6">
        <w:t xml:space="preserve">fees payable to the </w:t>
      </w:r>
      <w:r w:rsidR="00736D5D">
        <w:t>Group</w:t>
      </w:r>
      <w:r w:rsidRPr="003405D6">
        <w:t xml:space="preserve"> are determined</w:t>
      </w:r>
      <w:r w:rsidR="003344E1" w:rsidRPr="003405D6">
        <w:t xml:space="preserve"> </w:t>
      </w:r>
      <w:r w:rsidRPr="003405D6">
        <w:t>(subject to any terms and conditions attached to</w:t>
      </w:r>
      <w:r w:rsidR="003344E1" w:rsidRPr="003405D6">
        <w:t xml:space="preserve"> </w:t>
      </w:r>
      <w:r w:rsidRPr="003405D6">
        <w:t>grants, loans or other payments paid or made by</w:t>
      </w:r>
      <w:r w:rsidR="003344E1" w:rsidRPr="003405D6">
        <w:t xml:space="preserve"> </w:t>
      </w:r>
      <w:r w:rsidRPr="003405D6">
        <w:t xml:space="preserve">the </w:t>
      </w:r>
      <w:r w:rsidR="00495D48">
        <w:t>DfE</w:t>
      </w:r>
      <w:r w:rsidRPr="003405D6">
        <w:t>).</w:t>
      </w:r>
    </w:p>
    <w:p w14:paraId="749BD78A" w14:textId="763F687E" w:rsidR="00CE357E" w:rsidRPr="003405D6" w:rsidRDefault="00505416" w:rsidP="00867595">
      <w:pPr>
        <w:pStyle w:val="Level2"/>
        <w:numPr>
          <w:ilvl w:val="1"/>
          <w:numId w:val="26"/>
        </w:numPr>
      </w:pPr>
      <w:r w:rsidRPr="003405D6">
        <w:t>Responsibilities which must not be delegated by the Corporation:</w:t>
      </w:r>
      <w:r w:rsidRPr="00867595">
        <w:rPr>
          <w:rStyle w:val="FootnoteReference"/>
        </w:rPr>
        <w:footnoteReference w:id="12"/>
      </w:r>
    </w:p>
    <w:p w14:paraId="19A8C451" w14:textId="754B899A" w:rsidR="00697015" w:rsidRPr="003405D6" w:rsidRDefault="005C5E58" w:rsidP="001C242B">
      <w:pPr>
        <w:pStyle w:val="Level3"/>
        <w:numPr>
          <w:ilvl w:val="0"/>
          <w:numId w:val="27"/>
        </w:numPr>
      </w:pPr>
      <w:r w:rsidRPr="003405D6">
        <w:t>t</w:t>
      </w:r>
      <w:r w:rsidR="00697015" w:rsidRPr="003405D6">
        <w:t>he determination of the educational</w:t>
      </w:r>
      <w:r w:rsidR="003344E1" w:rsidRPr="003405D6">
        <w:t xml:space="preserve"> </w:t>
      </w:r>
      <w:r w:rsidR="00697015" w:rsidRPr="003405D6">
        <w:t>character and mission of the</w:t>
      </w:r>
      <w:r w:rsidR="003344E1" w:rsidRPr="003405D6">
        <w:t xml:space="preserve"> </w:t>
      </w:r>
      <w:proofErr w:type="gramStart"/>
      <w:r w:rsidR="00697015" w:rsidRPr="003405D6">
        <w:t>institution</w:t>
      </w:r>
      <w:r w:rsidRPr="003405D6">
        <w:t>;</w:t>
      </w:r>
      <w:proofErr w:type="gramEnd"/>
    </w:p>
    <w:p w14:paraId="7A802293" w14:textId="4D930988" w:rsidR="00697015" w:rsidRPr="003405D6" w:rsidRDefault="005C5E58" w:rsidP="001C242B">
      <w:pPr>
        <w:pStyle w:val="Level3"/>
        <w:numPr>
          <w:ilvl w:val="0"/>
          <w:numId w:val="27"/>
        </w:numPr>
      </w:pPr>
      <w:r w:rsidRPr="003405D6">
        <w:t>t</w:t>
      </w:r>
      <w:r w:rsidR="00697015" w:rsidRPr="003405D6">
        <w:t>he approval of the annual estimates of</w:t>
      </w:r>
      <w:r w:rsidR="003344E1" w:rsidRPr="003405D6">
        <w:t xml:space="preserve"> </w:t>
      </w:r>
      <w:r w:rsidR="00697015" w:rsidRPr="003405D6">
        <w:t xml:space="preserve">income and </w:t>
      </w:r>
      <w:proofErr w:type="gramStart"/>
      <w:r w:rsidR="00697015" w:rsidRPr="003405D6">
        <w:t>expenditure</w:t>
      </w:r>
      <w:r w:rsidRPr="003405D6">
        <w:t>;</w:t>
      </w:r>
      <w:proofErr w:type="gramEnd"/>
    </w:p>
    <w:p w14:paraId="20BB68BA" w14:textId="6DEAD40D" w:rsidR="00697015" w:rsidRPr="003405D6" w:rsidRDefault="005C5E58" w:rsidP="001C242B">
      <w:pPr>
        <w:pStyle w:val="Level3"/>
        <w:numPr>
          <w:ilvl w:val="0"/>
          <w:numId w:val="27"/>
        </w:numPr>
      </w:pPr>
      <w:r w:rsidRPr="003405D6">
        <w:t>t</w:t>
      </w:r>
      <w:r w:rsidR="00697015" w:rsidRPr="003405D6">
        <w:t>he responsibility for ensuring the</w:t>
      </w:r>
      <w:r w:rsidR="003344E1" w:rsidRPr="003405D6">
        <w:t xml:space="preserve"> </w:t>
      </w:r>
      <w:r w:rsidR="00697015" w:rsidRPr="003405D6">
        <w:t>solvency of the institution and the</w:t>
      </w:r>
      <w:r w:rsidR="003344E1" w:rsidRPr="003405D6">
        <w:t xml:space="preserve"> </w:t>
      </w:r>
      <w:r w:rsidR="00697015" w:rsidRPr="003405D6">
        <w:t>Corporation and the safeguarding of</w:t>
      </w:r>
      <w:r w:rsidR="003344E1" w:rsidRPr="003405D6">
        <w:t xml:space="preserve"> </w:t>
      </w:r>
      <w:r w:rsidR="00697015" w:rsidRPr="003405D6">
        <w:t xml:space="preserve">their </w:t>
      </w:r>
      <w:proofErr w:type="gramStart"/>
      <w:r w:rsidR="00697015" w:rsidRPr="003405D6">
        <w:t>assets</w:t>
      </w:r>
      <w:r w:rsidRPr="003405D6">
        <w:t>;</w:t>
      </w:r>
      <w:proofErr w:type="gramEnd"/>
    </w:p>
    <w:p w14:paraId="50AD5CD8" w14:textId="494FDE1F" w:rsidR="00697015" w:rsidRPr="003405D6" w:rsidRDefault="005C5E58" w:rsidP="001C242B">
      <w:pPr>
        <w:pStyle w:val="Level3"/>
        <w:numPr>
          <w:ilvl w:val="0"/>
          <w:numId w:val="27"/>
        </w:numPr>
      </w:pPr>
      <w:r w:rsidRPr="003405D6">
        <w:t>t</w:t>
      </w:r>
      <w:r w:rsidR="00697015" w:rsidRPr="003405D6">
        <w:t xml:space="preserve">he appointment of the </w:t>
      </w:r>
      <w:proofErr w:type="gramStart"/>
      <w:r w:rsidR="00697015" w:rsidRPr="003405D6">
        <w:t>Principal</w:t>
      </w:r>
      <w:proofErr w:type="gramEnd"/>
      <w:r w:rsidR="00697015" w:rsidRPr="003405D6">
        <w:t xml:space="preserve"> or</w:t>
      </w:r>
      <w:r w:rsidR="003344E1" w:rsidRPr="003405D6">
        <w:t xml:space="preserve"> </w:t>
      </w:r>
      <w:r w:rsidR="00697015" w:rsidRPr="003405D6">
        <w:t xml:space="preserve">holder of a senior </w:t>
      </w:r>
      <w:proofErr w:type="gramStart"/>
      <w:r w:rsidR="00697015" w:rsidRPr="003405D6">
        <w:t>post</w:t>
      </w:r>
      <w:r w:rsidRPr="003405D6">
        <w:t>;</w:t>
      </w:r>
      <w:proofErr w:type="gramEnd"/>
    </w:p>
    <w:p w14:paraId="25CFA9EE" w14:textId="6047CC47" w:rsidR="00697015" w:rsidRPr="003405D6" w:rsidRDefault="005C5E58" w:rsidP="001C242B">
      <w:pPr>
        <w:pStyle w:val="Level3"/>
        <w:numPr>
          <w:ilvl w:val="0"/>
          <w:numId w:val="27"/>
        </w:numPr>
      </w:pPr>
      <w:r w:rsidRPr="003405D6">
        <w:t>t</w:t>
      </w:r>
      <w:r w:rsidR="00697015" w:rsidRPr="003405D6">
        <w:t xml:space="preserve">he appointment of the </w:t>
      </w:r>
      <w:r w:rsidR="003E5551" w:rsidRPr="003405D6">
        <w:t>Governance Professional</w:t>
      </w:r>
      <w:r w:rsidR="00697015" w:rsidRPr="003405D6">
        <w:t xml:space="preserve"> (including,</w:t>
      </w:r>
      <w:r w:rsidR="003344E1" w:rsidRPr="003405D6">
        <w:t xml:space="preserve"> </w:t>
      </w:r>
      <w:r w:rsidR="00697015" w:rsidRPr="003405D6">
        <w:t xml:space="preserve">where the </w:t>
      </w:r>
      <w:r w:rsidR="003E5551" w:rsidRPr="003405D6">
        <w:t>Governance Professional</w:t>
      </w:r>
      <w:r w:rsidR="00697015" w:rsidRPr="003405D6">
        <w:t xml:space="preserve"> is, or is to be, appointed</w:t>
      </w:r>
      <w:r w:rsidR="003344E1" w:rsidRPr="003405D6">
        <w:t xml:space="preserve"> </w:t>
      </w:r>
      <w:r w:rsidR="00697015" w:rsidRPr="003405D6">
        <w:t xml:space="preserve">as a member of staff the </w:t>
      </w:r>
      <w:r w:rsidR="003E5551" w:rsidRPr="003405D6">
        <w:t>Governance Professional</w:t>
      </w:r>
      <w:r w:rsidR="00A06AE6">
        <w:t>’</w:t>
      </w:r>
      <w:r w:rsidR="00697015" w:rsidRPr="003405D6">
        <w:t>s</w:t>
      </w:r>
      <w:r w:rsidR="003344E1" w:rsidRPr="003405D6">
        <w:t xml:space="preserve"> </w:t>
      </w:r>
      <w:r w:rsidR="00697015" w:rsidRPr="003405D6">
        <w:t>appointment in the capacity as member</w:t>
      </w:r>
      <w:r w:rsidR="003344E1" w:rsidRPr="003405D6">
        <w:t xml:space="preserve"> </w:t>
      </w:r>
      <w:r w:rsidR="00697015" w:rsidRPr="003405D6">
        <w:t>of staff</w:t>
      </w:r>
      <w:proofErr w:type="gramStart"/>
      <w:r w:rsidR="00697015" w:rsidRPr="003405D6">
        <w:t>)</w:t>
      </w:r>
      <w:r w:rsidRPr="003405D6">
        <w:t>;</w:t>
      </w:r>
      <w:proofErr w:type="gramEnd"/>
    </w:p>
    <w:p w14:paraId="2AB6D2AC" w14:textId="2EA77C30" w:rsidR="00697015" w:rsidRPr="003405D6" w:rsidRDefault="005C5E58" w:rsidP="001C242B">
      <w:pPr>
        <w:pStyle w:val="Level3"/>
        <w:numPr>
          <w:ilvl w:val="0"/>
          <w:numId w:val="27"/>
        </w:numPr>
      </w:pPr>
      <w:r w:rsidRPr="003405D6">
        <w:t>t</w:t>
      </w:r>
      <w:r w:rsidR="00697015" w:rsidRPr="003405D6">
        <w:t>he modifying or revoking of the Articles</w:t>
      </w:r>
      <w:r w:rsidR="003344E1" w:rsidRPr="003405D6">
        <w:t xml:space="preserve"> </w:t>
      </w:r>
      <w:r w:rsidR="00697015" w:rsidRPr="003405D6">
        <w:t xml:space="preserve">of </w:t>
      </w:r>
      <w:proofErr w:type="gramStart"/>
      <w:r w:rsidR="00697015" w:rsidRPr="003405D6">
        <w:t>Government</w:t>
      </w:r>
      <w:r w:rsidRPr="003405D6">
        <w:t>;</w:t>
      </w:r>
      <w:proofErr w:type="gramEnd"/>
    </w:p>
    <w:p w14:paraId="42BCE7B3" w14:textId="518A883F" w:rsidR="003344E1" w:rsidRPr="003405D6" w:rsidRDefault="005C5E58" w:rsidP="001C242B">
      <w:pPr>
        <w:pStyle w:val="Level3"/>
        <w:numPr>
          <w:ilvl w:val="0"/>
          <w:numId w:val="27"/>
        </w:numPr>
      </w:pPr>
      <w:r w:rsidRPr="003405D6">
        <w:t>t</w:t>
      </w:r>
      <w:r w:rsidR="00697015" w:rsidRPr="003405D6">
        <w:t>he consideration of the case for</w:t>
      </w:r>
      <w:r w:rsidR="003344E1" w:rsidRPr="003405D6">
        <w:t xml:space="preserve"> </w:t>
      </w:r>
      <w:r w:rsidR="00697015" w:rsidRPr="003405D6">
        <w:t xml:space="preserve">dismissal, of the Principal, the </w:t>
      </w:r>
      <w:r w:rsidR="003E5551" w:rsidRPr="003405D6">
        <w:t>Governance Professional</w:t>
      </w:r>
      <w:r w:rsidR="00697015" w:rsidRPr="003405D6">
        <w:t xml:space="preserve"> or</w:t>
      </w:r>
      <w:r w:rsidR="003344E1" w:rsidRPr="003405D6">
        <w:t xml:space="preserve"> </w:t>
      </w:r>
      <w:r w:rsidR="00697015" w:rsidRPr="003405D6">
        <w:t>the holder of a senior post unless such</w:t>
      </w:r>
      <w:r w:rsidR="003344E1" w:rsidRPr="003405D6">
        <w:t xml:space="preserve"> </w:t>
      </w:r>
      <w:r w:rsidR="00697015" w:rsidRPr="003405D6">
        <w:t>function is delegated to a committee of</w:t>
      </w:r>
      <w:r w:rsidR="003344E1" w:rsidRPr="003405D6">
        <w:t xml:space="preserve"> </w:t>
      </w:r>
      <w:r w:rsidR="00A50CB8">
        <w:t xml:space="preserve">[external] </w:t>
      </w:r>
      <w:r w:rsidR="00697015" w:rsidRPr="003405D6">
        <w:t xml:space="preserve">Members of the </w:t>
      </w:r>
      <w:proofErr w:type="gramStart"/>
      <w:r w:rsidR="00697015" w:rsidRPr="003405D6">
        <w:t>Corporation</w:t>
      </w:r>
      <w:r w:rsidRPr="003405D6">
        <w:t>;</w:t>
      </w:r>
      <w:proofErr w:type="gramEnd"/>
    </w:p>
    <w:p w14:paraId="6411A859" w14:textId="5E04CAAF" w:rsidR="00CE357E" w:rsidRPr="003405D6" w:rsidRDefault="005C5E58" w:rsidP="001C242B">
      <w:pPr>
        <w:pStyle w:val="Level3"/>
        <w:numPr>
          <w:ilvl w:val="0"/>
          <w:numId w:val="27"/>
        </w:numPr>
      </w:pPr>
      <w:r w:rsidRPr="003405D6">
        <w:t>t</w:t>
      </w:r>
      <w:r w:rsidR="00697015" w:rsidRPr="003405D6">
        <w:t>he power to determine an appeal in</w:t>
      </w:r>
      <w:r w:rsidR="003344E1" w:rsidRPr="003405D6">
        <w:t xml:space="preserve"> </w:t>
      </w:r>
      <w:r w:rsidR="00697015" w:rsidRPr="003405D6">
        <w:t>connection with the dismissal of the</w:t>
      </w:r>
      <w:r w:rsidR="003344E1" w:rsidRPr="003405D6">
        <w:t xml:space="preserve"> </w:t>
      </w:r>
      <w:r w:rsidR="00697015" w:rsidRPr="003405D6">
        <w:t xml:space="preserve">Principal, the </w:t>
      </w:r>
      <w:r w:rsidR="003E5551" w:rsidRPr="003405D6">
        <w:t>Governance Professional</w:t>
      </w:r>
      <w:r w:rsidR="00697015" w:rsidRPr="003405D6">
        <w:t xml:space="preserve"> or the holder of a</w:t>
      </w:r>
      <w:r w:rsidR="003344E1" w:rsidRPr="003405D6">
        <w:t xml:space="preserve"> </w:t>
      </w:r>
      <w:r w:rsidR="00697015" w:rsidRPr="003405D6">
        <w:t>senior post unless such power is</w:t>
      </w:r>
      <w:r w:rsidR="003344E1" w:rsidRPr="003405D6">
        <w:t xml:space="preserve"> </w:t>
      </w:r>
      <w:r w:rsidR="00697015" w:rsidRPr="003405D6">
        <w:t xml:space="preserve">delegated to a committee of </w:t>
      </w:r>
      <w:r w:rsidR="00A50CB8">
        <w:t xml:space="preserve">[external] </w:t>
      </w:r>
      <w:r w:rsidR="00697015" w:rsidRPr="003405D6">
        <w:t>Members of</w:t>
      </w:r>
      <w:r w:rsidR="003344E1" w:rsidRPr="003405D6">
        <w:t xml:space="preserve"> </w:t>
      </w:r>
      <w:r w:rsidR="00697015" w:rsidRPr="003405D6">
        <w:t>the Corporation</w:t>
      </w:r>
      <w:r w:rsidR="00505416" w:rsidRPr="003405D6">
        <w:t>.</w:t>
      </w:r>
    </w:p>
    <w:p w14:paraId="147454DF" w14:textId="77777777" w:rsidR="00697015" w:rsidRPr="003405D6" w:rsidRDefault="00697015" w:rsidP="00505416">
      <w:pPr>
        <w:pStyle w:val="NumberedBullet1"/>
        <w:rPr>
          <w:lang w:val="en-GB"/>
        </w:rPr>
      </w:pPr>
      <w:r w:rsidRPr="003405D6">
        <w:rPr>
          <w:lang w:val="en-GB"/>
        </w:rPr>
        <w:t>Principal</w:t>
      </w:r>
    </w:p>
    <w:p w14:paraId="4DE8B020" w14:textId="0FEA18A3" w:rsidR="00697015" w:rsidRPr="003405D6" w:rsidRDefault="00697015" w:rsidP="001C242B">
      <w:pPr>
        <w:pStyle w:val="Level2"/>
        <w:numPr>
          <w:ilvl w:val="0"/>
          <w:numId w:val="28"/>
        </w:numPr>
        <w:ind w:left="284" w:hanging="284"/>
      </w:pPr>
      <w:r w:rsidRPr="003405D6">
        <w:t>Making proposals to the Corporation about the</w:t>
      </w:r>
      <w:r w:rsidR="00CE357E" w:rsidRPr="003405D6">
        <w:t xml:space="preserve"> </w:t>
      </w:r>
      <w:r w:rsidRPr="003405D6">
        <w:t>educational character and mission of the</w:t>
      </w:r>
      <w:r w:rsidR="001C242B" w:rsidRPr="003405D6">
        <w:t xml:space="preserve"> </w:t>
      </w:r>
      <w:r w:rsidRPr="003405D6">
        <w:t>institution, and for implementing the decisions of</w:t>
      </w:r>
      <w:r w:rsidR="00CE357E" w:rsidRPr="003405D6">
        <w:t xml:space="preserve"> </w:t>
      </w:r>
      <w:r w:rsidRPr="003405D6">
        <w:t>the Corporation.</w:t>
      </w:r>
    </w:p>
    <w:p w14:paraId="72B98F8B" w14:textId="414A1E94" w:rsidR="00697015" w:rsidRPr="003405D6" w:rsidRDefault="00697015" w:rsidP="001C242B">
      <w:pPr>
        <w:pStyle w:val="Level2"/>
        <w:numPr>
          <w:ilvl w:val="0"/>
          <w:numId w:val="28"/>
        </w:numPr>
        <w:ind w:left="284" w:hanging="284"/>
      </w:pPr>
      <w:r w:rsidRPr="003405D6">
        <w:lastRenderedPageBreak/>
        <w:t>The determination, of the institution</w:t>
      </w:r>
      <w:r w:rsidR="00A06AE6">
        <w:t>’</w:t>
      </w:r>
      <w:r w:rsidRPr="003405D6">
        <w:t>s academic</w:t>
      </w:r>
      <w:r w:rsidR="00CE357E" w:rsidRPr="003405D6">
        <w:t xml:space="preserve"> </w:t>
      </w:r>
      <w:r w:rsidRPr="003405D6">
        <w:t>activities and the determination of its other</w:t>
      </w:r>
      <w:r w:rsidR="00CE357E" w:rsidRPr="003405D6">
        <w:t xml:space="preserve"> </w:t>
      </w:r>
      <w:r w:rsidRPr="003405D6">
        <w:t>activities.</w:t>
      </w:r>
    </w:p>
    <w:p w14:paraId="53C4B21E" w14:textId="77777777" w:rsidR="00697015" w:rsidRPr="003405D6" w:rsidRDefault="00697015" w:rsidP="001C242B">
      <w:pPr>
        <w:pStyle w:val="Level2"/>
        <w:numPr>
          <w:ilvl w:val="0"/>
          <w:numId w:val="28"/>
        </w:numPr>
        <w:ind w:left="284" w:hanging="284"/>
      </w:pPr>
      <w:r w:rsidRPr="003405D6">
        <w:t>Preparing annual estimates of income and</w:t>
      </w:r>
      <w:r w:rsidR="00CE357E" w:rsidRPr="003405D6">
        <w:t xml:space="preserve"> </w:t>
      </w:r>
      <w:r w:rsidRPr="003405D6">
        <w:t>expenditure, for consideration and approval by</w:t>
      </w:r>
      <w:r w:rsidR="00CE357E" w:rsidRPr="003405D6">
        <w:t xml:space="preserve"> </w:t>
      </w:r>
      <w:r w:rsidRPr="003405D6">
        <w:t>the Corporation, and the management of budget</w:t>
      </w:r>
      <w:r w:rsidR="00CE357E" w:rsidRPr="003405D6">
        <w:t xml:space="preserve"> </w:t>
      </w:r>
      <w:r w:rsidRPr="003405D6">
        <w:t>and resources within the estimates approved by</w:t>
      </w:r>
      <w:r w:rsidR="00CE357E" w:rsidRPr="003405D6">
        <w:t xml:space="preserve"> </w:t>
      </w:r>
      <w:r w:rsidRPr="003405D6">
        <w:t>the Corporation.</w:t>
      </w:r>
    </w:p>
    <w:p w14:paraId="3BF21505" w14:textId="77777777" w:rsidR="00697015" w:rsidRPr="003405D6" w:rsidRDefault="00697015" w:rsidP="001C242B">
      <w:pPr>
        <w:pStyle w:val="Level2"/>
        <w:numPr>
          <w:ilvl w:val="0"/>
          <w:numId w:val="28"/>
        </w:numPr>
        <w:ind w:left="284" w:hanging="284"/>
      </w:pPr>
      <w:r w:rsidRPr="003405D6">
        <w:t>The organisation, direction and management of</w:t>
      </w:r>
      <w:r w:rsidR="00CE357E" w:rsidRPr="003405D6">
        <w:t xml:space="preserve"> </w:t>
      </w:r>
      <w:r w:rsidRPr="003405D6">
        <w:t>the institution and leadership of the staff.</w:t>
      </w:r>
    </w:p>
    <w:p w14:paraId="511D3EC7" w14:textId="24A4FF67" w:rsidR="00697015" w:rsidRPr="003405D6" w:rsidRDefault="00697015" w:rsidP="001C242B">
      <w:pPr>
        <w:pStyle w:val="Level2"/>
        <w:numPr>
          <w:ilvl w:val="0"/>
          <w:numId w:val="28"/>
        </w:numPr>
        <w:ind w:left="284" w:hanging="284"/>
      </w:pPr>
      <w:r w:rsidRPr="003405D6">
        <w:t>The appointment, assignment, grading, appraisal,</w:t>
      </w:r>
      <w:r w:rsidR="00CE357E" w:rsidRPr="003405D6">
        <w:t xml:space="preserve"> </w:t>
      </w:r>
      <w:r w:rsidRPr="003405D6">
        <w:t>suspension, dismissal, and determination, within</w:t>
      </w:r>
      <w:r w:rsidR="00CE357E" w:rsidRPr="003405D6">
        <w:t xml:space="preserve"> </w:t>
      </w:r>
      <w:r w:rsidRPr="003405D6">
        <w:t>the framework set by the Corporation, of the pay</w:t>
      </w:r>
      <w:r w:rsidR="00CE357E" w:rsidRPr="003405D6">
        <w:t xml:space="preserve"> </w:t>
      </w:r>
      <w:r w:rsidRPr="003405D6">
        <w:t>and conditions of service of staff, other than the</w:t>
      </w:r>
      <w:r w:rsidR="00CE357E" w:rsidRPr="003405D6">
        <w:t xml:space="preserve"> </w:t>
      </w:r>
      <w:r w:rsidRPr="003405D6">
        <w:t xml:space="preserve">holders of senior posts or the </w:t>
      </w:r>
      <w:r w:rsidR="003E5551" w:rsidRPr="003405D6">
        <w:t>Governance Professional</w:t>
      </w:r>
      <w:r w:rsidRPr="003405D6">
        <w:t>, where the</w:t>
      </w:r>
      <w:r w:rsidR="00CE357E" w:rsidRPr="003405D6">
        <w:t xml:space="preserve"> </w:t>
      </w:r>
      <w:r w:rsidR="003E5551" w:rsidRPr="003405D6">
        <w:t>Governance Professional</w:t>
      </w:r>
      <w:r w:rsidRPr="003405D6">
        <w:t xml:space="preserve"> is also a member of the staff.</w:t>
      </w:r>
    </w:p>
    <w:p w14:paraId="69FE2997" w14:textId="77777777" w:rsidR="00CE357E" w:rsidRPr="003405D6" w:rsidRDefault="00697015" w:rsidP="001C242B">
      <w:pPr>
        <w:pStyle w:val="Level2"/>
        <w:numPr>
          <w:ilvl w:val="0"/>
          <w:numId w:val="28"/>
        </w:numPr>
        <w:ind w:left="284" w:hanging="284"/>
      </w:pPr>
      <w:r w:rsidRPr="003405D6">
        <w:t>Maintaining student discipline and, within the</w:t>
      </w:r>
      <w:r w:rsidR="00CE357E" w:rsidRPr="003405D6">
        <w:t xml:space="preserve"> </w:t>
      </w:r>
      <w:r w:rsidRPr="003405D6">
        <w:t>rules and procedures provided for within the</w:t>
      </w:r>
      <w:r w:rsidR="00CE357E" w:rsidRPr="003405D6">
        <w:t xml:space="preserve"> </w:t>
      </w:r>
      <w:r w:rsidRPr="003405D6">
        <w:t>Articles, suspending or expelling students on</w:t>
      </w:r>
      <w:r w:rsidR="00CE357E" w:rsidRPr="003405D6">
        <w:t xml:space="preserve"> </w:t>
      </w:r>
      <w:r w:rsidRPr="003405D6">
        <w:t>disciplinary grounds and expelling students for</w:t>
      </w:r>
      <w:r w:rsidR="00CE357E" w:rsidRPr="003405D6">
        <w:t xml:space="preserve"> </w:t>
      </w:r>
      <w:r w:rsidRPr="003405D6">
        <w:t>academic reasons.</w:t>
      </w:r>
    </w:p>
    <w:p w14:paraId="568E62C4" w14:textId="3BDF54BA" w:rsidR="00697015" w:rsidRPr="003405D6" w:rsidRDefault="00CE357E" w:rsidP="00867595">
      <w:pPr>
        <w:pStyle w:val="NumberedBullet1"/>
        <w:rPr>
          <w:lang w:val="en-GB"/>
        </w:rPr>
      </w:pPr>
      <w:r w:rsidRPr="003405D6">
        <w:rPr>
          <w:lang w:val="en-GB"/>
        </w:rPr>
        <w:br w:type="column"/>
      </w:r>
      <w:r w:rsidR="003E5551" w:rsidRPr="003405D6">
        <w:rPr>
          <w:lang w:val="en-GB"/>
        </w:rPr>
        <w:t>Governance Professional</w:t>
      </w:r>
    </w:p>
    <w:p w14:paraId="2F6FDC09" w14:textId="0736855F" w:rsidR="00697015" w:rsidRPr="003405D6" w:rsidRDefault="00697015" w:rsidP="001C242B">
      <w:pPr>
        <w:pStyle w:val="Level2"/>
        <w:numPr>
          <w:ilvl w:val="0"/>
          <w:numId w:val="29"/>
        </w:numPr>
        <w:ind w:left="426" w:hanging="426"/>
      </w:pPr>
      <w:r w:rsidRPr="003405D6">
        <w:t>The operation of the Corporation</w:t>
      </w:r>
      <w:r w:rsidR="00A06AE6">
        <w:t>’</w:t>
      </w:r>
      <w:r w:rsidRPr="003405D6">
        <w:t>s powers.</w:t>
      </w:r>
    </w:p>
    <w:p w14:paraId="71590F25" w14:textId="77777777" w:rsidR="00697015" w:rsidRPr="003405D6" w:rsidRDefault="00697015" w:rsidP="001C242B">
      <w:pPr>
        <w:pStyle w:val="Level2"/>
        <w:numPr>
          <w:ilvl w:val="0"/>
          <w:numId w:val="29"/>
        </w:numPr>
        <w:ind w:left="426" w:hanging="426"/>
      </w:pPr>
      <w:r w:rsidRPr="003405D6">
        <w:t>Procedural matters.</w:t>
      </w:r>
    </w:p>
    <w:p w14:paraId="00A70265" w14:textId="77777777" w:rsidR="00697015" w:rsidRPr="003405D6" w:rsidRDefault="00697015" w:rsidP="001C242B">
      <w:pPr>
        <w:pStyle w:val="Level2"/>
        <w:numPr>
          <w:ilvl w:val="0"/>
          <w:numId w:val="29"/>
        </w:numPr>
        <w:ind w:left="426" w:hanging="426"/>
      </w:pPr>
      <w:r w:rsidRPr="003405D6">
        <w:t>The conduct of Corporation business.</w:t>
      </w:r>
    </w:p>
    <w:p w14:paraId="22138B39" w14:textId="77777777" w:rsidR="00CE357E" w:rsidRPr="003405D6" w:rsidRDefault="00697015" w:rsidP="001C242B">
      <w:pPr>
        <w:pStyle w:val="Level2"/>
        <w:numPr>
          <w:ilvl w:val="0"/>
          <w:numId w:val="29"/>
        </w:numPr>
        <w:ind w:left="426" w:hanging="426"/>
      </w:pPr>
      <w:r w:rsidRPr="003405D6">
        <w:t>Matters of governance practice.</w:t>
      </w:r>
    </w:p>
    <w:p w14:paraId="62D0DBD4" w14:textId="77777777" w:rsidR="00CE357E" w:rsidRPr="003405D6" w:rsidRDefault="00CE357E" w:rsidP="003F17F3"/>
    <w:p w14:paraId="018E3C5B" w14:textId="77777777" w:rsidR="00CE357E" w:rsidRPr="003405D6" w:rsidRDefault="00CE357E" w:rsidP="003F17F3">
      <w:pPr>
        <w:sectPr w:rsidR="00CE357E" w:rsidRPr="003405D6" w:rsidSect="00565347">
          <w:type w:val="continuous"/>
          <w:pgSz w:w="11907" w:h="16840" w:code="9"/>
          <w:pgMar w:top="1814" w:right="1021" w:bottom="851" w:left="1021" w:header="454" w:footer="454" w:gutter="0"/>
          <w:paperSrc w:first="262" w:other="262"/>
          <w:cols w:num="2" w:space="340"/>
          <w:docGrid w:linePitch="272"/>
          <w15:footnoteColumns w:val="1"/>
        </w:sectPr>
      </w:pPr>
    </w:p>
    <w:p w14:paraId="48AE333E" w14:textId="36898562" w:rsidR="00697015" w:rsidRPr="003405D6" w:rsidRDefault="00894668" w:rsidP="00867595">
      <w:pPr>
        <w:pStyle w:val="Sideheading"/>
        <w:framePr w:wrap="around"/>
      </w:pPr>
      <w:r>
        <w:rPr>
          <w:sz w:val="52"/>
          <w:szCs w:val="52"/>
        </w:rPr>
        <w:lastRenderedPageBreak/>
        <w:t>Appendix</w:t>
      </w:r>
      <w:r w:rsidRPr="003405D6">
        <w:rPr>
          <w:sz w:val="52"/>
          <w:szCs w:val="52"/>
        </w:rPr>
        <w:t xml:space="preserve"> </w:t>
      </w:r>
      <w:r w:rsidR="00697015" w:rsidRPr="003405D6">
        <w:rPr>
          <w:sz w:val="52"/>
          <w:szCs w:val="52"/>
        </w:rPr>
        <w:t>5</w:t>
      </w:r>
      <w:r w:rsidR="00D0759C" w:rsidRPr="003405D6">
        <w:rPr>
          <w:sz w:val="52"/>
          <w:szCs w:val="52"/>
        </w:rPr>
        <w:t>:</w:t>
      </w:r>
      <w:r w:rsidR="00426259" w:rsidRPr="003405D6">
        <w:rPr>
          <w:sz w:val="52"/>
          <w:szCs w:val="52"/>
        </w:rPr>
        <w:br/>
      </w:r>
      <w:r w:rsidR="001C242B" w:rsidRPr="003405D6">
        <w:t>C</w:t>
      </w:r>
      <w:r w:rsidR="00553628" w:rsidRPr="003405D6">
        <w:t xml:space="preserve">ollege </w:t>
      </w:r>
      <w:r w:rsidR="00C46D7B" w:rsidRPr="003405D6">
        <w:t>f</w:t>
      </w:r>
      <w:r w:rsidR="00553628" w:rsidRPr="003405D6">
        <w:t xml:space="preserve">unding </w:t>
      </w:r>
      <w:r w:rsidR="00C46D7B" w:rsidRPr="003405D6">
        <w:t>f</w:t>
      </w:r>
      <w:r w:rsidR="00553628" w:rsidRPr="003405D6">
        <w:t>ramework</w:t>
      </w:r>
      <w:r w:rsidR="00867595">
        <w:fldChar w:fldCharType="begin"/>
      </w:r>
      <w:r w:rsidR="00867595">
        <w:instrText xml:space="preserve"> TC "</w:instrText>
      </w:r>
      <w:bookmarkStart w:id="45" w:name="_Toc144281578"/>
      <w:r w:rsidR="00867595">
        <w:instrText>Appendix 5:</w:instrText>
      </w:r>
      <w:r w:rsidR="00867595">
        <w:br/>
        <w:instrText>College funding framework</w:instrText>
      </w:r>
      <w:bookmarkEnd w:id="45"/>
      <w:r w:rsidR="00867595">
        <w:instrText xml:space="preserve">" \l 5 </w:instrText>
      </w:r>
      <w:r w:rsidR="00867595">
        <w:fldChar w:fldCharType="end"/>
      </w:r>
    </w:p>
    <w:p w14:paraId="222581D4" w14:textId="1A3E0706" w:rsidR="003213B3" w:rsidRPr="003405D6" w:rsidRDefault="003213B3" w:rsidP="003213B3">
      <w:pPr>
        <w:pStyle w:val="Default"/>
        <w:rPr>
          <w:rFonts w:ascii="Verdana" w:hAnsi="Verdana"/>
          <w:sz w:val="18"/>
          <w:szCs w:val="18"/>
        </w:rPr>
      </w:pPr>
      <w:bookmarkStart w:id="46" w:name="_Hlk143527781"/>
      <w:r w:rsidRPr="003405D6">
        <w:rPr>
          <w:rFonts w:ascii="Verdana" w:hAnsi="Verdana"/>
          <w:sz w:val="18"/>
          <w:szCs w:val="18"/>
        </w:rPr>
        <w:t>The Skills for Jobs White Paper set out the government</w:t>
      </w:r>
      <w:r w:rsidR="00A06AE6">
        <w:rPr>
          <w:rFonts w:ascii="Verdana" w:hAnsi="Verdana"/>
          <w:sz w:val="18"/>
          <w:szCs w:val="18"/>
        </w:rPr>
        <w:t>’</w:t>
      </w:r>
      <w:r w:rsidRPr="003405D6">
        <w:rPr>
          <w:rFonts w:ascii="Verdana" w:hAnsi="Verdana"/>
          <w:sz w:val="18"/>
          <w:szCs w:val="18"/>
        </w:rPr>
        <w:t xml:space="preserve">s vision to transform further education. This was followed by two funding and accountability consultations which described how the system would be reformed. </w:t>
      </w:r>
    </w:p>
    <w:p w14:paraId="56EB44B9" w14:textId="77777777" w:rsidR="003213B3" w:rsidRPr="003405D6" w:rsidRDefault="003213B3" w:rsidP="00C46D7B">
      <w:pPr>
        <w:pStyle w:val="Default"/>
        <w:rPr>
          <w:rFonts w:ascii="Verdana" w:hAnsi="Verdana"/>
          <w:sz w:val="18"/>
          <w:szCs w:val="18"/>
        </w:rPr>
      </w:pPr>
    </w:p>
    <w:p w14:paraId="0650CC7F" w14:textId="13F27125" w:rsidR="00C46D7B" w:rsidRPr="003405D6" w:rsidRDefault="00C46D7B" w:rsidP="00867595">
      <w:pPr>
        <w:pStyle w:val="Default"/>
        <w:rPr>
          <w:rFonts w:ascii="Verdana" w:hAnsi="Verdana"/>
          <w:sz w:val="18"/>
          <w:szCs w:val="18"/>
        </w:rPr>
      </w:pPr>
      <w:r w:rsidRPr="003405D6">
        <w:rPr>
          <w:rFonts w:ascii="Verdana" w:hAnsi="Verdana"/>
          <w:sz w:val="18"/>
          <w:szCs w:val="18"/>
        </w:rPr>
        <w:t>Accountability agreements</w:t>
      </w:r>
      <w:r w:rsidRPr="00867595">
        <w:rPr>
          <w:rStyle w:val="FootnoteReference"/>
        </w:rPr>
        <w:footnoteReference w:id="13"/>
      </w:r>
      <w:r w:rsidRPr="003405D6">
        <w:rPr>
          <w:rFonts w:ascii="Verdana" w:hAnsi="Verdana"/>
          <w:sz w:val="18"/>
          <w:szCs w:val="18"/>
        </w:rPr>
        <w:t xml:space="preserve"> were introduced in 2023 to set out DfE expectations and what colleges will deliver in return for their funding.</w:t>
      </w:r>
    </w:p>
    <w:p w14:paraId="7A208339" w14:textId="77777777" w:rsidR="00C46D7B" w:rsidRPr="003405D6" w:rsidRDefault="00C46D7B" w:rsidP="00C46D7B">
      <w:pPr>
        <w:pStyle w:val="Default"/>
        <w:rPr>
          <w:rFonts w:ascii="Verdana" w:hAnsi="Verdana"/>
          <w:sz w:val="18"/>
          <w:szCs w:val="18"/>
        </w:rPr>
      </w:pPr>
    </w:p>
    <w:p w14:paraId="02B8C8CE" w14:textId="6E868F0A" w:rsidR="00C46D7B" w:rsidRPr="003405D6" w:rsidRDefault="00C46D7B" w:rsidP="00867595">
      <w:pPr>
        <w:pStyle w:val="Default"/>
        <w:rPr>
          <w:rFonts w:ascii="Verdana" w:hAnsi="Verdana"/>
          <w:sz w:val="18"/>
          <w:szCs w:val="18"/>
        </w:rPr>
      </w:pPr>
      <w:r w:rsidRPr="003405D6">
        <w:rPr>
          <w:rFonts w:ascii="Verdana" w:hAnsi="Verdana"/>
          <w:sz w:val="18"/>
          <w:szCs w:val="18"/>
        </w:rPr>
        <w:t>Part 1</w:t>
      </w:r>
      <w:r w:rsidRPr="003405D6">
        <w:rPr>
          <w:rFonts w:ascii="Verdana" w:hAnsi="Verdana"/>
          <w:b/>
          <w:bCs/>
          <w:sz w:val="18"/>
          <w:szCs w:val="18"/>
        </w:rPr>
        <w:t xml:space="preserve"> </w:t>
      </w:r>
      <w:r w:rsidRPr="003405D6">
        <w:rPr>
          <w:rFonts w:ascii="Verdana" w:hAnsi="Verdana"/>
          <w:sz w:val="18"/>
          <w:szCs w:val="18"/>
        </w:rPr>
        <w:t>of the agreement (the accountability framework)</w:t>
      </w:r>
      <w:r w:rsidRPr="00867595">
        <w:rPr>
          <w:rStyle w:val="FootnoteReference"/>
        </w:rPr>
        <w:footnoteReference w:id="14"/>
      </w:r>
      <w:r w:rsidRPr="003405D6">
        <w:rPr>
          <w:rFonts w:ascii="Verdana" w:hAnsi="Verdana"/>
          <w:sz w:val="18"/>
          <w:szCs w:val="18"/>
        </w:rPr>
        <w:t xml:space="preserve"> replaces the existing, annual, grant funding agreement. It will be used to set out National </w:t>
      </w:r>
      <w:r w:rsidR="003213B3" w:rsidRPr="003405D6">
        <w:rPr>
          <w:rFonts w:ascii="Verdana" w:hAnsi="Verdana"/>
          <w:sz w:val="18"/>
          <w:szCs w:val="18"/>
        </w:rPr>
        <w:t>s</w:t>
      </w:r>
      <w:r w:rsidRPr="003405D6">
        <w:rPr>
          <w:rFonts w:ascii="Verdana" w:hAnsi="Verdana"/>
          <w:sz w:val="18"/>
          <w:szCs w:val="18"/>
        </w:rPr>
        <w:t xml:space="preserve">kills </w:t>
      </w:r>
      <w:r w:rsidR="003213B3" w:rsidRPr="003405D6">
        <w:rPr>
          <w:rFonts w:ascii="Verdana" w:hAnsi="Verdana"/>
          <w:sz w:val="18"/>
          <w:szCs w:val="18"/>
        </w:rPr>
        <w:t>p</w:t>
      </w:r>
      <w:r w:rsidRPr="003405D6">
        <w:rPr>
          <w:rFonts w:ascii="Verdana" w:hAnsi="Verdana"/>
          <w:sz w:val="18"/>
          <w:szCs w:val="18"/>
        </w:rPr>
        <w:t xml:space="preserve">riorities as well as the essential terms and conditions that providers need to meet in return for funds.  It also retains the required levers to ensure the effective management and assurance of public funds, the protection of learners as well as requiring sound governance. </w:t>
      </w:r>
    </w:p>
    <w:p w14:paraId="385E8059" w14:textId="77777777" w:rsidR="00C46D7B" w:rsidRPr="003405D6" w:rsidRDefault="00C46D7B" w:rsidP="00C46D7B">
      <w:pPr>
        <w:pStyle w:val="Default"/>
        <w:rPr>
          <w:rFonts w:ascii="Verdana" w:hAnsi="Verdana"/>
          <w:sz w:val="18"/>
          <w:szCs w:val="18"/>
        </w:rPr>
      </w:pPr>
    </w:p>
    <w:p w14:paraId="066387F3" w14:textId="01C22B81" w:rsidR="00C46D7B" w:rsidRPr="003405D6" w:rsidRDefault="00C46D7B" w:rsidP="00C46D7B">
      <w:pPr>
        <w:pStyle w:val="Default"/>
        <w:rPr>
          <w:rFonts w:ascii="Verdana" w:hAnsi="Verdana"/>
          <w:sz w:val="18"/>
          <w:szCs w:val="18"/>
        </w:rPr>
      </w:pPr>
      <w:r w:rsidRPr="003405D6">
        <w:rPr>
          <w:rFonts w:ascii="Verdana" w:hAnsi="Verdana"/>
          <w:sz w:val="18"/>
          <w:szCs w:val="18"/>
        </w:rPr>
        <w:t>One of the stated aims of the new document is to remove complexity and duplication where appropriate</w:t>
      </w:r>
      <w:r w:rsidR="003213B3" w:rsidRPr="003405D6">
        <w:rPr>
          <w:rFonts w:ascii="Verdana" w:hAnsi="Verdana"/>
          <w:sz w:val="18"/>
          <w:szCs w:val="18"/>
        </w:rPr>
        <w:t>, e.g.</w:t>
      </w:r>
      <w:r w:rsidRPr="003405D6">
        <w:rPr>
          <w:rFonts w:ascii="Verdana" w:hAnsi="Verdana"/>
          <w:sz w:val="18"/>
          <w:szCs w:val="18"/>
        </w:rPr>
        <w:t xml:space="preserve"> by avoiding extensive references to policies or legislation where these are contained and published elsewhere. </w:t>
      </w:r>
    </w:p>
    <w:p w14:paraId="7E8F60BD" w14:textId="77777777" w:rsidR="00C46D7B" w:rsidRPr="003405D6" w:rsidRDefault="00C46D7B" w:rsidP="00C46D7B">
      <w:pPr>
        <w:pStyle w:val="Default"/>
        <w:rPr>
          <w:rFonts w:ascii="Verdana" w:hAnsi="Verdana"/>
          <w:sz w:val="18"/>
          <w:szCs w:val="18"/>
        </w:rPr>
      </w:pPr>
    </w:p>
    <w:p w14:paraId="0BC3BC63" w14:textId="0A3F9BB1" w:rsidR="00C46D7B" w:rsidRPr="003405D6" w:rsidRDefault="00C46D7B" w:rsidP="00C46D7B">
      <w:pPr>
        <w:pStyle w:val="Default"/>
        <w:rPr>
          <w:rFonts w:ascii="Verdana" w:hAnsi="Verdana"/>
          <w:sz w:val="18"/>
          <w:szCs w:val="18"/>
        </w:rPr>
      </w:pPr>
      <w:r w:rsidRPr="003405D6">
        <w:rPr>
          <w:rFonts w:ascii="Verdana" w:hAnsi="Verdana"/>
          <w:sz w:val="18"/>
          <w:szCs w:val="18"/>
        </w:rPr>
        <w:t>Colleges should expect to receive information about the content and structure of the revised part 1 in line with the regular business cycle.</w:t>
      </w:r>
    </w:p>
    <w:p w14:paraId="7E192C6F" w14:textId="77777777" w:rsidR="00C46D7B" w:rsidRPr="003405D6" w:rsidRDefault="00C46D7B" w:rsidP="003E5551">
      <w:pPr>
        <w:pStyle w:val="Default"/>
        <w:rPr>
          <w:rFonts w:ascii="Verdana" w:hAnsi="Verdana"/>
          <w:sz w:val="18"/>
          <w:szCs w:val="18"/>
        </w:rPr>
      </w:pPr>
    </w:p>
    <w:p w14:paraId="1A6BED0E" w14:textId="3EEF18D6" w:rsidR="00044CA0" w:rsidRPr="003405D6" w:rsidRDefault="003213B3" w:rsidP="003213B3">
      <w:pPr>
        <w:pStyle w:val="Default"/>
        <w:rPr>
          <w:rFonts w:ascii="Verdana" w:hAnsi="Verdana"/>
          <w:sz w:val="18"/>
          <w:szCs w:val="18"/>
        </w:rPr>
      </w:pPr>
      <w:r w:rsidRPr="003405D6">
        <w:rPr>
          <w:rFonts w:ascii="Verdana" w:hAnsi="Verdana"/>
          <w:sz w:val="18"/>
          <w:szCs w:val="18"/>
        </w:rPr>
        <w:t>According to the DfE t</w:t>
      </w:r>
      <w:r w:rsidR="003E5551" w:rsidRPr="003405D6">
        <w:rPr>
          <w:rFonts w:ascii="Verdana" w:hAnsi="Verdana"/>
          <w:sz w:val="18"/>
          <w:szCs w:val="18"/>
        </w:rPr>
        <w:t xml:space="preserve">he </w:t>
      </w:r>
      <w:r w:rsidRPr="003405D6">
        <w:rPr>
          <w:rFonts w:ascii="Verdana" w:hAnsi="Verdana"/>
          <w:sz w:val="18"/>
          <w:szCs w:val="18"/>
        </w:rPr>
        <w:t xml:space="preserve">accountability </w:t>
      </w:r>
      <w:r w:rsidR="003E5551" w:rsidRPr="003405D6">
        <w:rPr>
          <w:rFonts w:ascii="Verdana" w:hAnsi="Verdana"/>
          <w:sz w:val="18"/>
          <w:szCs w:val="18"/>
        </w:rPr>
        <w:t xml:space="preserve">agreement forms part of </w:t>
      </w:r>
      <w:r w:rsidRPr="003405D6">
        <w:rPr>
          <w:rFonts w:ascii="Verdana" w:hAnsi="Verdana"/>
          <w:sz w:val="18"/>
          <w:szCs w:val="18"/>
        </w:rPr>
        <w:t>a</w:t>
      </w:r>
      <w:r w:rsidR="003E5551" w:rsidRPr="003405D6">
        <w:rPr>
          <w:rFonts w:ascii="Verdana" w:hAnsi="Verdana"/>
          <w:sz w:val="18"/>
          <w:szCs w:val="18"/>
        </w:rPr>
        <w:t xml:space="preserve"> wider set of reforms underway to transform the skills system, so it better supports young people and adults to develop the skills they need to get a good job and ensuring a clearer focus on the delivery of outcomes.</w:t>
      </w:r>
    </w:p>
    <w:p w14:paraId="36283BBA" w14:textId="40881321" w:rsidR="003213B3" w:rsidRPr="003405D6" w:rsidRDefault="003213B3" w:rsidP="003213B3">
      <w:pPr>
        <w:pStyle w:val="Default"/>
        <w:rPr>
          <w:rFonts w:ascii="Verdana" w:hAnsi="Verdana"/>
          <w:sz w:val="18"/>
          <w:szCs w:val="18"/>
        </w:rPr>
      </w:pPr>
    </w:p>
    <w:p w14:paraId="3F52BA8C" w14:textId="28DA3053" w:rsidR="003213B3" w:rsidRPr="003405D6" w:rsidRDefault="003213B3" w:rsidP="003213B3">
      <w:pPr>
        <w:pStyle w:val="Default"/>
        <w:rPr>
          <w:rFonts w:ascii="Verdana" w:hAnsi="Verdana"/>
          <w:sz w:val="18"/>
          <w:szCs w:val="18"/>
        </w:rPr>
      </w:pPr>
      <w:r w:rsidRPr="003405D6">
        <w:rPr>
          <w:rFonts w:ascii="Verdana" w:hAnsi="Verdana"/>
          <w:b/>
          <w:bCs/>
          <w:sz w:val="18"/>
          <w:szCs w:val="18"/>
        </w:rPr>
        <w:t>Schedule 7</w:t>
      </w:r>
      <w:r w:rsidRPr="003405D6">
        <w:rPr>
          <w:rFonts w:ascii="Verdana" w:hAnsi="Verdana"/>
          <w:sz w:val="18"/>
          <w:szCs w:val="18"/>
        </w:rPr>
        <w:t xml:space="preserve"> of the accountability agreement sets out relevant governance requirements.  Corporation members should familiarise themselves with these arrangements.</w:t>
      </w:r>
    </w:p>
    <w:bookmarkEnd w:id="46"/>
    <w:p w14:paraId="3971FF56" w14:textId="77777777" w:rsidR="00044CA0" w:rsidRPr="003405D6" w:rsidRDefault="00044CA0" w:rsidP="00A803B2">
      <w:pPr>
        <w:pStyle w:val="PitchBody"/>
        <w:sectPr w:rsidR="00044CA0" w:rsidRPr="003405D6" w:rsidSect="00565347">
          <w:type w:val="continuous"/>
          <w:pgSz w:w="11907" w:h="16840" w:code="9"/>
          <w:pgMar w:top="1814" w:right="1021" w:bottom="851" w:left="1021" w:header="454" w:footer="454" w:gutter="0"/>
          <w:paperSrc w:first="262" w:other="262"/>
          <w:cols w:num="2" w:space="340"/>
          <w:docGrid w:linePitch="272"/>
          <w15:footnoteColumns w:val="1"/>
        </w:sectPr>
      </w:pPr>
    </w:p>
    <w:p w14:paraId="655D6A7F" w14:textId="65A8D7F4" w:rsidR="00697015" w:rsidRPr="003405D6" w:rsidRDefault="00894668" w:rsidP="00867595">
      <w:pPr>
        <w:pStyle w:val="Sideheading"/>
        <w:framePr w:wrap="around"/>
      </w:pPr>
      <w:r>
        <w:rPr>
          <w:sz w:val="52"/>
          <w:szCs w:val="52"/>
        </w:rPr>
        <w:lastRenderedPageBreak/>
        <w:t>Appendix</w:t>
      </w:r>
      <w:r w:rsidRPr="003405D6">
        <w:rPr>
          <w:sz w:val="52"/>
          <w:szCs w:val="52"/>
        </w:rPr>
        <w:t xml:space="preserve"> </w:t>
      </w:r>
      <w:r w:rsidR="00697015" w:rsidRPr="003405D6">
        <w:rPr>
          <w:sz w:val="52"/>
          <w:szCs w:val="52"/>
        </w:rPr>
        <w:t>6</w:t>
      </w:r>
      <w:r w:rsidR="00D0759C" w:rsidRPr="003405D6">
        <w:rPr>
          <w:sz w:val="52"/>
          <w:szCs w:val="52"/>
        </w:rPr>
        <w:t>:</w:t>
      </w:r>
      <w:r w:rsidR="00044CA0" w:rsidRPr="003405D6">
        <w:rPr>
          <w:sz w:val="52"/>
          <w:szCs w:val="52"/>
        </w:rPr>
        <w:br/>
      </w:r>
      <w:r w:rsidR="00044CA0" w:rsidRPr="003405D6">
        <w:t xml:space="preserve">Summary of the </w:t>
      </w:r>
      <w:r w:rsidR="001C242B" w:rsidRPr="003405D6">
        <w:t>s</w:t>
      </w:r>
      <w:r w:rsidR="00044CA0" w:rsidRPr="003405D6">
        <w:t xml:space="preserve">tatutory </w:t>
      </w:r>
      <w:r w:rsidR="001C242B" w:rsidRPr="003405D6">
        <w:t>p</w:t>
      </w:r>
      <w:r w:rsidR="00044CA0" w:rsidRPr="003405D6">
        <w:t>owers of the Corporation</w:t>
      </w:r>
      <w:r w:rsidR="00867595">
        <w:fldChar w:fldCharType="begin"/>
      </w:r>
      <w:r w:rsidR="00867595">
        <w:instrText xml:space="preserve"> TC "</w:instrText>
      </w:r>
      <w:bookmarkStart w:id="47" w:name="_Toc144281579"/>
      <w:r w:rsidR="00867595">
        <w:instrText>Appendix 6:</w:instrText>
      </w:r>
      <w:r w:rsidR="00867595">
        <w:br/>
        <w:instrText>Summary of the statutory powers of the Corporation</w:instrText>
      </w:r>
      <w:bookmarkEnd w:id="47"/>
      <w:r w:rsidR="00867595">
        <w:instrText xml:space="preserve">" \l 5 </w:instrText>
      </w:r>
      <w:r w:rsidR="00867595">
        <w:fldChar w:fldCharType="end"/>
      </w:r>
    </w:p>
    <w:p w14:paraId="4BCB6553" w14:textId="491C7129" w:rsidR="00697015" w:rsidRPr="003405D6" w:rsidRDefault="00A06AE6" w:rsidP="003213B3">
      <w:pPr>
        <w:pStyle w:val="NumberedBullet1"/>
        <w:ind w:left="851" w:hanging="851"/>
        <w:rPr>
          <w:lang w:val="en-GB"/>
        </w:rPr>
      </w:pPr>
      <w:r>
        <w:rPr>
          <w:lang w:val="en-GB"/>
        </w:rPr>
        <w:t>“</w:t>
      </w:r>
      <w:r w:rsidR="00505416" w:rsidRPr="003405D6">
        <w:rPr>
          <w:lang w:val="en-GB"/>
        </w:rPr>
        <w:t>Principal Powers</w:t>
      </w:r>
      <w:r>
        <w:rPr>
          <w:lang w:val="en-GB"/>
        </w:rPr>
        <w:t>”</w:t>
      </w:r>
    </w:p>
    <w:p w14:paraId="54FAFD2A" w14:textId="77777777" w:rsidR="00DA3C53" w:rsidRPr="003405D6" w:rsidRDefault="00DA3C53" w:rsidP="003213B3">
      <w:pPr>
        <w:pStyle w:val="Level2"/>
      </w:pPr>
      <w:r w:rsidRPr="003405D6">
        <w:t>Under section 18(1) of the Further and Higher Education Act 1992 a further education corporation may:</w:t>
      </w:r>
    </w:p>
    <w:p w14:paraId="3BCF1032" w14:textId="77777777" w:rsidR="00697015" w:rsidRPr="003405D6" w:rsidRDefault="00697015" w:rsidP="003213B3">
      <w:pPr>
        <w:pStyle w:val="Level2"/>
        <w:numPr>
          <w:ilvl w:val="1"/>
          <w:numId w:val="23"/>
        </w:numPr>
      </w:pPr>
      <w:r w:rsidRPr="003405D6">
        <w:t xml:space="preserve">provide further and higher </w:t>
      </w:r>
      <w:proofErr w:type="gramStart"/>
      <w:r w:rsidRPr="003405D6">
        <w:t>education;</w:t>
      </w:r>
      <w:proofErr w:type="gramEnd"/>
    </w:p>
    <w:p w14:paraId="11AD2323" w14:textId="77777777" w:rsidR="00044CA0" w:rsidRPr="003405D6" w:rsidRDefault="00697015" w:rsidP="003213B3">
      <w:pPr>
        <w:pStyle w:val="Level2"/>
        <w:numPr>
          <w:ilvl w:val="1"/>
          <w:numId w:val="23"/>
        </w:numPr>
      </w:pPr>
      <w:r w:rsidRPr="003405D6">
        <w:t>provide secondary education suitable to</w:t>
      </w:r>
      <w:r w:rsidR="00044CA0" w:rsidRPr="003405D6">
        <w:t xml:space="preserve"> </w:t>
      </w:r>
      <w:r w:rsidRPr="003405D6">
        <w:t>the requirements of persons who have</w:t>
      </w:r>
      <w:r w:rsidR="00044CA0" w:rsidRPr="003405D6">
        <w:t xml:space="preserve"> </w:t>
      </w:r>
      <w:r w:rsidRPr="003405D6">
        <w:t xml:space="preserve">attained the age of 14 years, or </w:t>
      </w:r>
      <w:proofErr w:type="gramStart"/>
      <w:r w:rsidRPr="003405D6">
        <w:t>provide</w:t>
      </w:r>
      <w:proofErr w:type="gramEnd"/>
      <w:r w:rsidR="00044CA0" w:rsidRPr="003405D6">
        <w:t xml:space="preserve"> </w:t>
      </w:r>
      <w:r w:rsidRPr="003405D6">
        <w:t>secondary education or participate in the</w:t>
      </w:r>
      <w:r w:rsidR="00044CA0" w:rsidRPr="003405D6">
        <w:t xml:space="preserve"> </w:t>
      </w:r>
      <w:r w:rsidRPr="003405D6">
        <w:t>provision of secondary education at a</w:t>
      </w:r>
      <w:r w:rsidR="00044CA0" w:rsidRPr="003405D6">
        <w:t xml:space="preserve"> </w:t>
      </w:r>
      <w:r w:rsidRPr="003405D6">
        <w:t xml:space="preserve">school (subject to the </w:t>
      </w:r>
      <w:r w:rsidR="00AE6C24" w:rsidRPr="003405D6">
        <w:t>c</w:t>
      </w:r>
      <w:r w:rsidRPr="003405D6">
        <w:t>onsultation with</w:t>
      </w:r>
      <w:r w:rsidR="00044CA0" w:rsidRPr="003405D6">
        <w:t xml:space="preserve"> </w:t>
      </w:r>
      <w:r w:rsidRPr="003405D6">
        <w:t>the appropriate local education</w:t>
      </w:r>
      <w:r w:rsidR="00044CA0" w:rsidRPr="003405D6">
        <w:t xml:space="preserve"> </w:t>
      </w:r>
      <w:r w:rsidRPr="003405D6">
        <w:t>authority); and</w:t>
      </w:r>
    </w:p>
    <w:p w14:paraId="3A29A871" w14:textId="77777777" w:rsidR="00044CA0" w:rsidRPr="003405D6" w:rsidRDefault="00697015" w:rsidP="003213B3">
      <w:pPr>
        <w:pStyle w:val="Level2"/>
        <w:numPr>
          <w:ilvl w:val="1"/>
          <w:numId w:val="23"/>
        </w:numPr>
      </w:pPr>
      <w:r w:rsidRPr="003405D6">
        <w:t>supply goods or services in connection</w:t>
      </w:r>
      <w:r w:rsidR="00044CA0" w:rsidRPr="003405D6">
        <w:t xml:space="preserve"> </w:t>
      </w:r>
      <w:r w:rsidRPr="003405D6">
        <w:t>with their provision of education.</w:t>
      </w:r>
    </w:p>
    <w:p w14:paraId="6B2FCFC3" w14:textId="3D3E36A9" w:rsidR="00697015" w:rsidRPr="003405D6" w:rsidRDefault="00A06AE6" w:rsidP="003213B3">
      <w:pPr>
        <w:pStyle w:val="NumberedBullet1"/>
        <w:ind w:left="851" w:hanging="851"/>
        <w:rPr>
          <w:lang w:val="en-GB"/>
        </w:rPr>
      </w:pPr>
      <w:r>
        <w:rPr>
          <w:lang w:val="en-GB"/>
        </w:rPr>
        <w:t>“</w:t>
      </w:r>
      <w:r w:rsidR="00697015" w:rsidRPr="003405D6">
        <w:rPr>
          <w:lang w:val="en-GB"/>
        </w:rPr>
        <w:t>Supplementary Powers</w:t>
      </w:r>
      <w:r>
        <w:rPr>
          <w:lang w:val="en-GB"/>
        </w:rPr>
        <w:t>”</w:t>
      </w:r>
    </w:p>
    <w:p w14:paraId="24426E71" w14:textId="77777777" w:rsidR="00697015" w:rsidRPr="003405D6" w:rsidRDefault="00697015" w:rsidP="003213B3">
      <w:pPr>
        <w:pStyle w:val="Level2"/>
      </w:pPr>
      <w:r w:rsidRPr="003405D6">
        <w:t xml:space="preserve">Under section </w:t>
      </w:r>
      <w:r w:rsidR="000F204F" w:rsidRPr="003405D6">
        <w:t>19 of the 1992 Act</w:t>
      </w:r>
      <w:r w:rsidR="00044CA0" w:rsidRPr="003405D6">
        <w:t xml:space="preserve"> </w:t>
      </w:r>
      <w:r w:rsidRPr="003405D6">
        <w:t>the Corporation may do anything which appears</w:t>
      </w:r>
      <w:r w:rsidR="00044CA0" w:rsidRPr="003405D6">
        <w:t xml:space="preserve"> </w:t>
      </w:r>
      <w:r w:rsidRPr="003405D6">
        <w:t>to it to be necessary or expedient for the purpose</w:t>
      </w:r>
      <w:r w:rsidR="00044CA0" w:rsidRPr="003405D6">
        <w:t xml:space="preserve"> </w:t>
      </w:r>
      <w:r w:rsidRPr="003405D6">
        <w:t>of or in connection with the exercise of any of the</w:t>
      </w:r>
      <w:r w:rsidR="00044CA0" w:rsidRPr="003405D6">
        <w:t xml:space="preserve"> </w:t>
      </w:r>
      <w:r w:rsidRPr="003405D6">
        <w:t xml:space="preserve">principal powers conferred by section </w:t>
      </w:r>
      <w:r w:rsidR="000F204F" w:rsidRPr="003405D6">
        <w:t>18</w:t>
      </w:r>
      <w:r w:rsidRPr="003405D6">
        <w:t xml:space="preserve"> of the</w:t>
      </w:r>
      <w:r w:rsidR="00044CA0" w:rsidRPr="003405D6">
        <w:t xml:space="preserve"> </w:t>
      </w:r>
      <w:r w:rsidRPr="003405D6">
        <w:t xml:space="preserve">Act, including </w:t>
      </w:r>
      <w:proofErr w:type="gramStart"/>
      <w:r w:rsidRPr="003405D6">
        <w:t>in particular the</w:t>
      </w:r>
      <w:proofErr w:type="gramEnd"/>
      <w:r w:rsidRPr="003405D6">
        <w:t xml:space="preserve"> following:</w:t>
      </w:r>
    </w:p>
    <w:p w14:paraId="2393AF9B" w14:textId="77777777" w:rsidR="00697015" w:rsidRPr="003405D6" w:rsidRDefault="00697015" w:rsidP="003213B3">
      <w:pPr>
        <w:pStyle w:val="Level3"/>
        <w:numPr>
          <w:ilvl w:val="2"/>
          <w:numId w:val="25"/>
        </w:numPr>
        <w:ind w:left="426" w:hanging="426"/>
      </w:pPr>
      <w:r w:rsidRPr="003405D6">
        <w:t>the power to acquire and dispose of land</w:t>
      </w:r>
      <w:r w:rsidR="00044CA0" w:rsidRPr="003405D6">
        <w:t xml:space="preserve"> </w:t>
      </w:r>
      <w:r w:rsidRPr="003405D6">
        <w:t xml:space="preserve">and other </w:t>
      </w:r>
      <w:proofErr w:type="gramStart"/>
      <w:r w:rsidRPr="003405D6">
        <w:t>property;</w:t>
      </w:r>
      <w:proofErr w:type="gramEnd"/>
    </w:p>
    <w:p w14:paraId="55F26D68" w14:textId="77777777" w:rsidR="001B04A3" w:rsidRPr="003405D6" w:rsidRDefault="00697015" w:rsidP="001C242B">
      <w:pPr>
        <w:pStyle w:val="Level3"/>
        <w:numPr>
          <w:ilvl w:val="2"/>
          <w:numId w:val="25"/>
        </w:numPr>
        <w:ind w:left="426" w:hanging="426"/>
      </w:pPr>
      <w:r w:rsidRPr="003405D6">
        <w:t xml:space="preserve">the power to </w:t>
      </w:r>
      <w:proofErr w:type="gramStart"/>
      <w:r w:rsidRPr="003405D6">
        <w:t>enter into</w:t>
      </w:r>
      <w:proofErr w:type="gramEnd"/>
      <w:r w:rsidRPr="003405D6">
        <w:t xml:space="preserve"> contracts,</w:t>
      </w:r>
      <w:r w:rsidR="00044CA0" w:rsidRPr="003405D6">
        <w:t xml:space="preserve"> </w:t>
      </w:r>
      <w:r w:rsidRPr="003405D6">
        <w:t>including in particular:</w:t>
      </w:r>
      <w:r w:rsidR="001C242B" w:rsidRPr="003405D6">
        <w:t xml:space="preserve"> </w:t>
      </w:r>
    </w:p>
    <w:p w14:paraId="20830611" w14:textId="2FA09FA2" w:rsidR="001B04A3" w:rsidRPr="003405D6" w:rsidRDefault="00697015" w:rsidP="001B04A3">
      <w:pPr>
        <w:pStyle w:val="Level3"/>
        <w:numPr>
          <w:ilvl w:val="1"/>
          <w:numId w:val="25"/>
        </w:numPr>
        <w:ind w:left="709" w:hanging="283"/>
      </w:pPr>
      <w:r w:rsidRPr="003405D6">
        <w:t>contracts for the employment</w:t>
      </w:r>
      <w:r w:rsidR="00044CA0" w:rsidRPr="003405D6">
        <w:t xml:space="preserve"> </w:t>
      </w:r>
      <w:r w:rsidRPr="003405D6">
        <w:t>of teachers and other staff for</w:t>
      </w:r>
      <w:r w:rsidR="00044CA0" w:rsidRPr="003405D6">
        <w:t xml:space="preserve"> </w:t>
      </w:r>
      <w:r w:rsidRPr="003405D6">
        <w:t>the purposes of or in</w:t>
      </w:r>
      <w:r w:rsidR="00044CA0" w:rsidRPr="003405D6">
        <w:t xml:space="preserve"> </w:t>
      </w:r>
      <w:r w:rsidRPr="003405D6">
        <w:t>connection with carrying on any</w:t>
      </w:r>
      <w:r w:rsidR="00AE6C24" w:rsidRPr="003405D6">
        <w:t xml:space="preserve"> </w:t>
      </w:r>
      <w:r w:rsidRPr="003405D6">
        <w:t>activities undertaken in the</w:t>
      </w:r>
      <w:r w:rsidR="00AE6C24" w:rsidRPr="003405D6">
        <w:t xml:space="preserve"> </w:t>
      </w:r>
      <w:r w:rsidRPr="003405D6">
        <w:t>exercise of the Corporation</w:t>
      </w:r>
      <w:r w:rsidR="00A06AE6">
        <w:t>’</w:t>
      </w:r>
      <w:r w:rsidRPr="003405D6">
        <w:t>s</w:t>
      </w:r>
      <w:r w:rsidR="00AE6C24" w:rsidRPr="003405D6">
        <w:t xml:space="preserve"> </w:t>
      </w:r>
      <w:r w:rsidRPr="003405D6">
        <w:t>principal powers;</w:t>
      </w:r>
      <w:r w:rsidR="001C242B" w:rsidRPr="003405D6">
        <w:t xml:space="preserve"> and </w:t>
      </w:r>
    </w:p>
    <w:p w14:paraId="5A4E2CC3" w14:textId="0CAB8E3A" w:rsidR="00697015" w:rsidRPr="003405D6" w:rsidRDefault="00697015" w:rsidP="001B04A3">
      <w:pPr>
        <w:pStyle w:val="Level3"/>
        <w:numPr>
          <w:ilvl w:val="1"/>
          <w:numId w:val="25"/>
        </w:numPr>
        <w:ind w:left="709" w:hanging="283"/>
      </w:pPr>
      <w:r w:rsidRPr="003405D6">
        <w:t>contracts with respect to the</w:t>
      </w:r>
      <w:r w:rsidR="00AE6C24" w:rsidRPr="003405D6">
        <w:t xml:space="preserve"> </w:t>
      </w:r>
      <w:r w:rsidRPr="003405D6">
        <w:t>carrying on by the Corporation</w:t>
      </w:r>
      <w:r w:rsidR="00AE6C24" w:rsidRPr="003405D6">
        <w:t xml:space="preserve"> </w:t>
      </w:r>
      <w:r w:rsidRPr="003405D6">
        <w:t xml:space="preserve">of any such </w:t>
      </w:r>
      <w:proofErr w:type="gramStart"/>
      <w:r w:rsidRPr="003405D6">
        <w:t>activities;</w:t>
      </w:r>
      <w:proofErr w:type="gramEnd"/>
    </w:p>
    <w:p w14:paraId="04182370" w14:textId="301EB4ED" w:rsidR="00697015" w:rsidRPr="003405D6" w:rsidRDefault="00697015" w:rsidP="003213B3">
      <w:pPr>
        <w:pStyle w:val="Level3"/>
        <w:numPr>
          <w:ilvl w:val="2"/>
          <w:numId w:val="25"/>
        </w:numPr>
        <w:ind w:left="426" w:hanging="426"/>
      </w:pPr>
      <w:r w:rsidRPr="003405D6">
        <w:t>the power to form, participate in forming</w:t>
      </w:r>
      <w:r w:rsidR="00AE6C24" w:rsidRPr="003405D6">
        <w:t xml:space="preserve"> </w:t>
      </w:r>
      <w:r w:rsidRPr="003405D6">
        <w:t>or invest in a company or become a</w:t>
      </w:r>
      <w:r w:rsidR="00AE6C24" w:rsidRPr="003405D6">
        <w:t xml:space="preserve"> </w:t>
      </w:r>
      <w:r w:rsidRPr="003405D6">
        <w:t>member of a charitable incorporated</w:t>
      </w:r>
      <w:r w:rsidR="00AE6C24" w:rsidRPr="003405D6">
        <w:t xml:space="preserve"> </w:t>
      </w:r>
      <w:proofErr w:type="gramStart"/>
      <w:r w:rsidRPr="003405D6">
        <w:t>organisation</w:t>
      </w:r>
      <w:r w:rsidR="001C242B" w:rsidRPr="003405D6">
        <w:t>;</w:t>
      </w:r>
      <w:proofErr w:type="gramEnd"/>
    </w:p>
    <w:p w14:paraId="2D143710" w14:textId="77777777" w:rsidR="00697015" w:rsidRPr="003405D6" w:rsidRDefault="00697015" w:rsidP="003213B3">
      <w:pPr>
        <w:pStyle w:val="Level3"/>
        <w:numPr>
          <w:ilvl w:val="2"/>
          <w:numId w:val="24"/>
        </w:numPr>
        <w:ind w:left="426" w:hanging="426"/>
      </w:pPr>
      <w:r w:rsidRPr="003405D6">
        <w:t>the power to borrow such sums as the</w:t>
      </w:r>
      <w:r w:rsidR="00AE6C24" w:rsidRPr="003405D6">
        <w:t xml:space="preserve"> </w:t>
      </w:r>
      <w:r w:rsidRPr="003405D6">
        <w:t>Corporation thinks fit for the purposes of</w:t>
      </w:r>
      <w:r w:rsidR="00AE6C24" w:rsidRPr="003405D6">
        <w:t xml:space="preserve"> </w:t>
      </w:r>
      <w:r w:rsidRPr="003405D6">
        <w:t>carrying on any activities it has power to</w:t>
      </w:r>
      <w:r w:rsidR="00AE6C24" w:rsidRPr="003405D6">
        <w:t xml:space="preserve"> </w:t>
      </w:r>
      <w:r w:rsidRPr="003405D6">
        <w:t>carry on or to meet any liability</w:t>
      </w:r>
      <w:r w:rsidR="00AE6C24" w:rsidRPr="003405D6">
        <w:t xml:space="preserve"> </w:t>
      </w:r>
      <w:r w:rsidRPr="003405D6">
        <w:t>transferred to it under sections 23 to 27</w:t>
      </w:r>
      <w:r w:rsidR="00AE6C24" w:rsidRPr="003405D6">
        <w:t xml:space="preserve"> </w:t>
      </w:r>
      <w:r w:rsidRPr="003405D6">
        <w:t>of the 1992 Act (i.e. when the College</w:t>
      </w:r>
      <w:r w:rsidR="00AE6C24" w:rsidRPr="003405D6">
        <w:t xml:space="preserve"> </w:t>
      </w:r>
      <w:r w:rsidRPr="003405D6">
        <w:t>achieved its corporate independence on</w:t>
      </w:r>
      <w:r w:rsidR="00AE6C24" w:rsidRPr="003405D6">
        <w:t xml:space="preserve"> </w:t>
      </w:r>
      <w:r w:rsidRPr="003405D6">
        <w:t>1 April 1993) and, in connection with</w:t>
      </w:r>
      <w:r w:rsidR="00AE6C24" w:rsidRPr="003405D6">
        <w:t xml:space="preserve"> </w:t>
      </w:r>
      <w:r w:rsidRPr="003405D6">
        <w:t>such borrowing, the power to grant any</w:t>
      </w:r>
      <w:r w:rsidR="00AE6C24" w:rsidRPr="003405D6">
        <w:t xml:space="preserve"> </w:t>
      </w:r>
      <w:r w:rsidRPr="003405D6">
        <w:t>mortgage, charge or other security in</w:t>
      </w:r>
      <w:r w:rsidR="00AE6C24" w:rsidRPr="003405D6">
        <w:t xml:space="preserve"> </w:t>
      </w:r>
      <w:r w:rsidRPr="003405D6">
        <w:t>respect of any land or other property of</w:t>
      </w:r>
      <w:r w:rsidR="00AE6C24" w:rsidRPr="003405D6">
        <w:t xml:space="preserve"> </w:t>
      </w:r>
      <w:r w:rsidRPr="003405D6">
        <w:t>the Corporation;</w:t>
      </w:r>
    </w:p>
    <w:p w14:paraId="7B911D34" w14:textId="77777777" w:rsidR="00AE6C24" w:rsidRPr="003405D6" w:rsidRDefault="00697015" w:rsidP="003213B3">
      <w:pPr>
        <w:pStyle w:val="Level3"/>
        <w:numPr>
          <w:ilvl w:val="2"/>
          <w:numId w:val="24"/>
        </w:numPr>
        <w:ind w:left="426" w:hanging="426"/>
      </w:pPr>
      <w:r w:rsidRPr="003405D6">
        <w:t>power to invest any sums not</w:t>
      </w:r>
      <w:r w:rsidR="00AE6C24" w:rsidRPr="003405D6">
        <w:t xml:space="preserve"> </w:t>
      </w:r>
      <w:r w:rsidRPr="003405D6">
        <w:t>immediately required for the purposes of</w:t>
      </w:r>
      <w:r w:rsidR="00AE6C24" w:rsidRPr="003405D6">
        <w:t xml:space="preserve"> </w:t>
      </w:r>
      <w:r w:rsidRPr="003405D6">
        <w:t>carrying on any activities the Corporation</w:t>
      </w:r>
      <w:r w:rsidR="00AE6C24" w:rsidRPr="003405D6">
        <w:t xml:space="preserve"> </w:t>
      </w:r>
      <w:r w:rsidRPr="003405D6">
        <w:t xml:space="preserve">has power to carry </w:t>
      </w:r>
      <w:proofErr w:type="gramStart"/>
      <w:r w:rsidRPr="003405D6">
        <w:t>on;</w:t>
      </w:r>
      <w:proofErr w:type="gramEnd"/>
    </w:p>
    <w:p w14:paraId="091A3D2B" w14:textId="77777777" w:rsidR="00697015" w:rsidRPr="003405D6" w:rsidRDefault="00697015" w:rsidP="003213B3">
      <w:pPr>
        <w:pStyle w:val="Level3"/>
        <w:numPr>
          <w:ilvl w:val="2"/>
          <w:numId w:val="24"/>
        </w:numPr>
        <w:ind w:left="426" w:hanging="426"/>
      </w:pPr>
      <w:r w:rsidRPr="003405D6">
        <w:t>power to accept gifts of money, land or</w:t>
      </w:r>
      <w:r w:rsidR="00AE6C24" w:rsidRPr="003405D6">
        <w:t xml:space="preserve"> </w:t>
      </w:r>
      <w:r w:rsidRPr="003405D6">
        <w:t>other property and apply it, or hold and</w:t>
      </w:r>
      <w:r w:rsidR="00AE6C24" w:rsidRPr="003405D6">
        <w:t xml:space="preserve"> </w:t>
      </w:r>
      <w:r w:rsidRPr="003405D6">
        <w:t>administer it on trust for, any of those</w:t>
      </w:r>
      <w:r w:rsidR="00AE6C24" w:rsidRPr="003405D6">
        <w:t xml:space="preserve"> </w:t>
      </w:r>
      <w:proofErr w:type="gramStart"/>
      <w:r w:rsidRPr="003405D6">
        <w:t>purposes;</w:t>
      </w:r>
      <w:proofErr w:type="gramEnd"/>
    </w:p>
    <w:p w14:paraId="4EA9560A" w14:textId="77777777" w:rsidR="00697015" w:rsidRPr="003405D6" w:rsidRDefault="00697015" w:rsidP="003213B3">
      <w:pPr>
        <w:pStyle w:val="Level3"/>
        <w:numPr>
          <w:ilvl w:val="2"/>
          <w:numId w:val="24"/>
        </w:numPr>
        <w:ind w:left="426" w:hanging="426"/>
      </w:pPr>
      <w:r w:rsidRPr="003405D6">
        <w:t>power to do anything incidental to the</w:t>
      </w:r>
      <w:r w:rsidR="00AE6C24" w:rsidRPr="003405D6">
        <w:t xml:space="preserve"> </w:t>
      </w:r>
      <w:r w:rsidRPr="003405D6">
        <w:t>conduct of an educational institution</w:t>
      </w:r>
      <w:r w:rsidR="00AE6C24" w:rsidRPr="003405D6">
        <w:t xml:space="preserve"> </w:t>
      </w:r>
      <w:r w:rsidRPr="003405D6">
        <w:t>providing further or higher education,</w:t>
      </w:r>
      <w:r w:rsidR="00AE6C24" w:rsidRPr="003405D6">
        <w:t xml:space="preserve"> </w:t>
      </w:r>
      <w:r w:rsidRPr="003405D6">
        <w:t>including founding scholarships or</w:t>
      </w:r>
      <w:r w:rsidR="00AE6C24" w:rsidRPr="003405D6">
        <w:t xml:space="preserve"> </w:t>
      </w:r>
      <w:r w:rsidRPr="003405D6">
        <w:t>exhibitions, making grants and giving</w:t>
      </w:r>
      <w:r w:rsidR="00AE6C24" w:rsidRPr="003405D6">
        <w:t xml:space="preserve"> </w:t>
      </w:r>
      <w:r w:rsidRPr="003405D6">
        <w:t>prizes; and</w:t>
      </w:r>
    </w:p>
    <w:p w14:paraId="5156990B" w14:textId="77777777" w:rsidR="00697015" w:rsidRPr="003405D6" w:rsidRDefault="00697015" w:rsidP="003213B3">
      <w:pPr>
        <w:pStyle w:val="Level3"/>
        <w:numPr>
          <w:ilvl w:val="2"/>
          <w:numId w:val="24"/>
        </w:numPr>
        <w:ind w:left="426" w:hanging="426"/>
      </w:pPr>
      <w:r w:rsidRPr="003405D6">
        <w:t>provide advice or assistance to any other</w:t>
      </w:r>
      <w:r w:rsidR="00AE6C24" w:rsidRPr="003405D6">
        <w:t xml:space="preserve"> </w:t>
      </w:r>
      <w:r w:rsidRPr="003405D6">
        <w:t>person where it appears to the</w:t>
      </w:r>
      <w:r w:rsidR="00AE6C24" w:rsidRPr="003405D6">
        <w:t xml:space="preserve"> </w:t>
      </w:r>
      <w:r w:rsidRPr="003405D6">
        <w:t>Corporation to be appropriate for them</w:t>
      </w:r>
      <w:r w:rsidR="00AE6C24" w:rsidRPr="003405D6">
        <w:t xml:space="preserve"> </w:t>
      </w:r>
      <w:r w:rsidRPr="003405D6">
        <w:t>to do so for the purpose of or in</w:t>
      </w:r>
      <w:r w:rsidR="00AE6C24" w:rsidRPr="003405D6">
        <w:t xml:space="preserve"> </w:t>
      </w:r>
      <w:r w:rsidRPr="003405D6">
        <w:t>connection with the provision of</w:t>
      </w:r>
      <w:r w:rsidR="00AE6C24" w:rsidRPr="003405D6">
        <w:t xml:space="preserve"> </w:t>
      </w:r>
      <w:r w:rsidRPr="003405D6">
        <w:t>education by the other person.</w:t>
      </w:r>
    </w:p>
    <w:p w14:paraId="023A2BEB" w14:textId="301212C1" w:rsidR="00697015" w:rsidRPr="003405D6" w:rsidRDefault="00697015" w:rsidP="001C242B">
      <w:pPr>
        <w:pStyle w:val="Level2"/>
      </w:pPr>
      <w:r w:rsidRPr="003405D6">
        <w:t>The Corporation may also provide facilities of any</w:t>
      </w:r>
      <w:r w:rsidR="00AE6C24" w:rsidRPr="003405D6">
        <w:t xml:space="preserve"> </w:t>
      </w:r>
      <w:r w:rsidRPr="003405D6">
        <w:t>description (including boarding accommodation</w:t>
      </w:r>
      <w:r w:rsidR="00AE6C24" w:rsidRPr="003405D6">
        <w:t xml:space="preserve"> </w:t>
      </w:r>
      <w:r w:rsidRPr="003405D6">
        <w:t>and recreational facilities for students and staff</w:t>
      </w:r>
      <w:r w:rsidR="00AE6C24" w:rsidRPr="003405D6">
        <w:t xml:space="preserve"> </w:t>
      </w:r>
      <w:r w:rsidRPr="003405D6">
        <w:t>and facilities to meet the needs of students having</w:t>
      </w:r>
      <w:r w:rsidR="00AE6C24" w:rsidRPr="003405D6">
        <w:t xml:space="preserve"> </w:t>
      </w:r>
      <w:r w:rsidRPr="003405D6">
        <w:t>learning difficulties) which appear to be necessary</w:t>
      </w:r>
      <w:r w:rsidR="00AE6C24" w:rsidRPr="003405D6">
        <w:t xml:space="preserve"> </w:t>
      </w:r>
      <w:r w:rsidRPr="003405D6">
        <w:t>or desirable for the purposes of or in connection</w:t>
      </w:r>
      <w:r w:rsidR="00AE6C24" w:rsidRPr="003405D6">
        <w:t xml:space="preserve"> </w:t>
      </w:r>
      <w:r w:rsidRPr="003405D6">
        <w:t>with the carrying on of the principal powers.</w:t>
      </w:r>
    </w:p>
    <w:p w14:paraId="0CB37F96" w14:textId="77777777" w:rsidR="00AE6C24" w:rsidRPr="003405D6" w:rsidRDefault="00AE6C24" w:rsidP="00A803B2">
      <w:pPr>
        <w:pStyle w:val="PitchBody"/>
      </w:pPr>
    </w:p>
    <w:p w14:paraId="5D324D39" w14:textId="77777777" w:rsidR="00AE6C24" w:rsidRPr="003405D6" w:rsidRDefault="00AE6C24" w:rsidP="00AE6C24">
      <w:pPr>
        <w:pStyle w:val="PitchHeadingFirst"/>
        <w:framePr w:w="0" w:hRule="auto" w:wrap="auto" w:vAnchor="margin" w:yAlign="inline" w:anchorLock="1"/>
        <w:rPr>
          <w:sz w:val="32"/>
        </w:rPr>
        <w:sectPr w:rsidR="00AE6C24" w:rsidRPr="003405D6" w:rsidSect="00565347">
          <w:type w:val="continuous"/>
          <w:pgSz w:w="11907" w:h="16840" w:code="9"/>
          <w:pgMar w:top="1814" w:right="1021" w:bottom="851" w:left="1021" w:header="454" w:footer="454" w:gutter="0"/>
          <w:paperSrc w:first="262" w:other="262"/>
          <w:cols w:num="2" w:space="340"/>
          <w:docGrid w:linePitch="272"/>
        </w:sectPr>
      </w:pPr>
    </w:p>
    <w:p w14:paraId="152FDC43" w14:textId="77777777" w:rsidR="00D1377A" w:rsidRDefault="00D1377A" w:rsidP="00D1377A"/>
    <w:p w14:paraId="143EAD32" w14:textId="77777777" w:rsidR="000330E8" w:rsidRDefault="000330E8" w:rsidP="00D1377A"/>
    <w:p w14:paraId="309E7102" w14:textId="77777777" w:rsidR="000330E8" w:rsidRDefault="000330E8" w:rsidP="00D1377A"/>
    <w:p w14:paraId="549273AE" w14:textId="77777777" w:rsidR="000330E8" w:rsidRDefault="000330E8" w:rsidP="00D1377A"/>
    <w:p w14:paraId="115E32BE" w14:textId="77777777" w:rsidR="000330E8" w:rsidRDefault="000330E8" w:rsidP="00D1377A"/>
    <w:p w14:paraId="14D4D7A3" w14:textId="77777777" w:rsidR="000330E8" w:rsidRDefault="000330E8" w:rsidP="00D1377A"/>
    <w:p w14:paraId="61194886" w14:textId="77777777" w:rsidR="000330E8" w:rsidRDefault="000330E8" w:rsidP="00D1377A"/>
    <w:p w14:paraId="78D2C8CB" w14:textId="343F6B41" w:rsidR="00D1377A" w:rsidRPr="007066D6" w:rsidRDefault="00D1377A" w:rsidP="006232F3">
      <w:pPr>
        <w:jc w:val="center"/>
        <w:rPr>
          <w:b/>
          <w:bCs/>
        </w:rPr>
      </w:pPr>
      <w:r w:rsidRPr="007066D6">
        <w:rPr>
          <w:b/>
          <w:bCs/>
        </w:rPr>
        <w:lastRenderedPageBreak/>
        <w:t xml:space="preserve">Summary of </w:t>
      </w:r>
      <w:r w:rsidR="007066D6">
        <w:rPr>
          <w:b/>
          <w:bCs/>
        </w:rPr>
        <w:t xml:space="preserve">key </w:t>
      </w:r>
      <w:r w:rsidRPr="007066D6">
        <w:rPr>
          <w:b/>
          <w:bCs/>
        </w:rPr>
        <w:t xml:space="preserve">changes from </w:t>
      </w:r>
      <w:r w:rsidR="00DC1FFC">
        <w:rPr>
          <w:b/>
          <w:bCs/>
        </w:rPr>
        <w:t xml:space="preserve">the </w:t>
      </w:r>
      <w:r w:rsidRPr="007066D6">
        <w:rPr>
          <w:b/>
          <w:bCs/>
        </w:rPr>
        <w:t>previous edition</w:t>
      </w:r>
    </w:p>
    <w:p w14:paraId="1DE66FB3" w14:textId="77777777" w:rsidR="00D1377A" w:rsidRDefault="00D1377A" w:rsidP="00D1377A"/>
    <w:p w14:paraId="45422D5E" w14:textId="77777777" w:rsidR="00D1377A" w:rsidRDefault="00D1377A" w:rsidP="00D1377A"/>
    <w:tbl>
      <w:tblPr>
        <w:tblStyle w:val="TableGrid"/>
        <w:tblW w:w="0" w:type="auto"/>
        <w:tblInd w:w="284" w:type="dxa"/>
        <w:tblLook w:val="04A0" w:firstRow="1" w:lastRow="0" w:firstColumn="1" w:lastColumn="0" w:noHBand="0" w:noVBand="1"/>
      </w:tblPr>
      <w:tblGrid>
        <w:gridCol w:w="2830"/>
        <w:gridCol w:w="6741"/>
      </w:tblGrid>
      <w:tr w:rsidR="000A2108" w14:paraId="7B020589" w14:textId="77777777" w:rsidTr="000A2108">
        <w:tc>
          <w:tcPr>
            <w:tcW w:w="2830" w:type="dxa"/>
            <w:shd w:val="clear" w:color="auto" w:fill="5BC5F2" w:themeFill="accent1"/>
          </w:tcPr>
          <w:p w14:paraId="6C6312F3" w14:textId="6668717F" w:rsidR="000A2108" w:rsidRPr="000A2108" w:rsidRDefault="000A2108" w:rsidP="007066D6">
            <w:pPr>
              <w:rPr>
                <w:b/>
                <w:bCs/>
              </w:rPr>
            </w:pPr>
            <w:r w:rsidRPr="000A2108">
              <w:rPr>
                <w:b/>
                <w:bCs/>
              </w:rPr>
              <w:t>Provision</w:t>
            </w:r>
          </w:p>
        </w:tc>
        <w:tc>
          <w:tcPr>
            <w:tcW w:w="6741" w:type="dxa"/>
            <w:shd w:val="clear" w:color="auto" w:fill="5BC5F2" w:themeFill="accent1"/>
          </w:tcPr>
          <w:p w14:paraId="4F1D3538" w14:textId="77777777" w:rsidR="000A2108" w:rsidRPr="000A2108" w:rsidRDefault="000A2108" w:rsidP="00D1377A">
            <w:pPr>
              <w:pStyle w:val="ListParagraph"/>
              <w:ind w:left="0"/>
              <w:rPr>
                <w:b/>
                <w:bCs/>
              </w:rPr>
            </w:pPr>
            <w:r w:rsidRPr="000A2108">
              <w:rPr>
                <w:b/>
                <w:bCs/>
              </w:rPr>
              <w:t>Change</w:t>
            </w:r>
          </w:p>
          <w:p w14:paraId="2FDAE14D" w14:textId="5D1D7BA4" w:rsidR="000A2108" w:rsidRDefault="000A2108" w:rsidP="00D1377A">
            <w:pPr>
              <w:pStyle w:val="ListParagraph"/>
              <w:ind w:left="0"/>
            </w:pPr>
          </w:p>
        </w:tc>
      </w:tr>
      <w:tr w:rsidR="00736D5D" w14:paraId="59EFCA79" w14:textId="77777777" w:rsidTr="000A2108">
        <w:tc>
          <w:tcPr>
            <w:tcW w:w="2830" w:type="dxa"/>
            <w:shd w:val="clear" w:color="auto" w:fill="5BC5F2" w:themeFill="accent1"/>
          </w:tcPr>
          <w:p w14:paraId="4DCA3F3D" w14:textId="77777777" w:rsidR="00736D5D" w:rsidRDefault="00736D5D" w:rsidP="007066D6">
            <w:pPr>
              <w:rPr>
                <w:b/>
                <w:bCs/>
              </w:rPr>
            </w:pPr>
            <w:r>
              <w:rPr>
                <w:b/>
                <w:bCs/>
              </w:rPr>
              <w:t>Throughout</w:t>
            </w:r>
          </w:p>
          <w:p w14:paraId="72A38F9E" w14:textId="6D8E64D1" w:rsidR="00736D5D" w:rsidRDefault="00736D5D" w:rsidP="007066D6">
            <w:pPr>
              <w:rPr>
                <w:b/>
                <w:bCs/>
              </w:rPr>
            </w:pPr>
          </w:p>
        </w:tc>
        <w:tc>
          <w:tcPr>
            <w:tcW w:w="6741" w:type="dxa"/>
          </w:tcPr>
          <w:p w14:paraId="7AAE1400" w14:textId="77777777" w:rsidR="00736D5D" w:rsidRDefault="00736D5D" w:rsidP="00BF0A76">
            <w:pPr>
              <w:pStyle w:val="ListParagraph"/>
              <w:ind w:left="0"/>
            </w:pPr>
            <w:r>
              <w:t>Acknowledgement of the change in the Corporation’s legal name from Nelson and Colne College to East Lancashire Learning Group.</w:t>
            </w:r>
          </w:p>
          <w:p w14:paraId="07C98B40" w14:textId="3BD98D3C" w:rsidR="00736D5D" w:rsidRDefault="00736D5D" w:rsidP="00BF0A76">
            <w:pPr>
              <w:pStyle w:val="ListParagraph"/>
              <w:ind w:left="0"/>
            </w:pPr>
          </w:p>
        </w:tc>
      </w:tr>
      <w:tr w:rsidR="007066D6" w14:paraId="2DA97D54" w14:textId="77777777" w:rsidTr="000A2108">
        <w:tc>
          <w:tcPr>
            <w:tcW w:w="2830" w:type="dxa"/>
            <w:shd w:val="clear" w:color="auto" w:fill="5BC5F2" w:themeFill="accent1"/>
          </w:tcPr>
          <w:p w14:paraId="2B356254" w14:textId="49BACE24" w:rsidR="007066D6" w:rsidRPr="000A2108" w:rsidRDefault="00BF0A76" w:rsidP="007066D6">
            <w:pPr>
              <w:rPr>
                <w:b/>
                <w:bCs/>
              </w:rPr>
            </w:pPr>
            <w:r>
              <w:rPr>
                <w:b/>
                <w:bCs/>
              </w:rPr>
              <w:t>Throughout</w:t>
            </w:r>
          </w:p>
        </w:tc>
        <w:tc>
          <w:tcPr>
            <w:tcW w:w="6741" w:type="dxa"/>
          </w:tcPr>
          <w:p w14:paraId="61338687" w14:textId="77777777" w:rsidR="00BF0A76" w:rsidRDefault="00BF0A76" w:rsidP="00BF0A76">
            <w:pPr>
              <w:pStyle w:val="ListParagraph"/>
              <w:ind w:left="0"/>
            </w:pPr>
            <w:r>
              <w:t>Removal of references to ESFA/ESFA Chief Executive</w:t>
            </w:r>
          </w:p>
          <w:p w14:paraId="3A0A0689" w14:textId="2E8F7BBD" w:rsidR="000A2108" w:rsidRDefault="000A2108" w:rsidP="00495D48">
            <w:pPr>
              <w:pStyle w:val="ListParagraph"/>
              <w:ind w:left="0"/>
            </w:pPr>
          </w:p>
        </w:tc>
      </w:tr>
      <w:tr w:rsidR="00D1377A" w14:paraId="3A8148D9" w14:textId="77777777" w:rsidTr="000A2108">
        <w:tc>
          <w:tcPr>
            <w:tcW w:w="2830" w:type="dxa"/>
            <w:shd w:val="clear" w:color="auto" w:fill="5BC5F2" w:themeFill="accent1"/>
          </w:tcPr>
          <w:p w14:paraId="606CAFBE" w14:textId="77777777" w:rsidR="00BF0A76" w:rsidRDefault="00BF0A76" w:rsidP="00BF0A76">
            <w:pPr>
              <w:pStyle w:val="ListParagraph"/>
              <w:ind w:left="0"/>
              <w:rPr>
                <w:b/>
                <w:bCs/>
              </w:rPr>
            </w:pPr>
            <w:r>
              <w:rPr>
                <w:b/>
                <w:bCs/>
              </w:rPr>
              <w:t>Throughout</w:t>
            </w:r>
          </w:p>
          <w:p w14:paraId="164218FF" w14:textId="225112A7" w:rsidR="00D1377A" w:rsidRPr="000A2108" w:rsidRDefault="00D1377A" w:rsidP="007066D6">
            <w:pPr>
              <w:rPr>
                <w:b/>
                <w:bCs/>
              </w:rPr>
            </w:pPr>
          </w:p>
        </w:tc>
        <w:tc>
          <w:tcPr>
            <w:tcW w:w="6741" w:type="dxa"/>
          </w:tcPr>
          <w:p w14:paraId="00C5ACC2" w14:textId="6E07E9B4" w:rsidR="000A2108" w:rsidRDefault="00BF0A76" w:rsidP="00495D48">
            <w:pPr>
              <w:pStyle w:val="ListParagraph"/>
              <w:ind w:left="0"/>
            </w:pPr>
            <w:r>
              <w:t>Update of hyperlinks to current documents</w:t>
            </w:r>
          </w:p>
        </w:tc>
      </w:tr>
      <w:tr w:rsidR="00D1377A" w14:paraId="737AC43B" w14:textId="77777777" w:rsidTr="000A2108">
        <w:tc>
          <w:tcPr>
            <w:tcW w:w="2830" w:type="dxa"/>
            <w:shd w:val="clear" w:color="auto" w:fill="5BC5F2" w:themeFill="accent1"/>
          </w:tcPr>
          <w:p w14:paraId="0CD4736B" w14:textId="199F44D4" w:rsidR="006232F3" w:rsidRPr="000A2108" w:rsidRDefault="00BF0A76" w:rsidP="00495D48">
            <w:pPr>
              <w:pStyle w:val="ListParagraph"/>
              <w:ind w:left="0"/>
              <w:rPr>
                <w:b/>
                <w:bCs/>
              </w:rPr>
            </w:pPr>
            <w:r>
              <w:rPr>
                <w:b/>
                <w:bCs/>
              </w:rPr>
              <w:t>Appendix 1</w:t>
            </w:r>
          </w:p>
        </w:tc>
        <w:tc>
          <w:tcPr>
            <w:tcW w:w="6741" w:type="dxa"/>
          </w:tcPr>
          <w:p w14:paraId="042723DC" w14:textId="0134EAAF" w:rsidR="00BF0A76" w:rsidRDefault="00BF0A76" w:rsidP="00BF0A76">
            <w:pPr>
              <w:pStyle w:val="ListParagraph"/>
              <w:ind w:left="0"/>
            </w:pPr>
            <w:r>
              <w:t xml:space="preserve">Change </w:t>
            </w:r>
            <w:r w:rsidR="00096E32">
              <w:t xml:space="preserve">of </w:t>
            </w:r>
            <w:r>
              <w:t xml:space="preserve">reference to </w:t>
            </w:r>
            <w:proofErr w:type="gramStart"/>
            <w:r>
              <w:t>Post-16</w:t>
            </w:r>
            <w:proofErr w:type="gramEnd"/>
            <w:r>
              <w:t xml:space="preserve"> audit code of practice to Framework for auditors and reporting accountants of colleges</w:t>
            </w:r>
          </w:p>
          <w:p w14:paraId="4D5C92DB" w14:textId="14205A19" w:rsidR="000A2108" w:rsidRDefault="000A2108" w:rsidP="00495D48">
            <w:pPr>
              <w:pStyle w:val="ListParagraph"/>
              <w:ind w:left="0"/>
            </w:pPr>
          </w:p>
        </w:tc>
      </w:tr>
    </w:tbl>
    <w:p w14:paraId="6EBBE79B" w14:textId="2A06DA1B" w:rsidR="00D1377A" w:rsidRPr="003405D6" w:rsidRDefault="00D1377A" w:rsidP="00D1377A">
      <w:pPr>
        <w:pStyle w:val="ListParagraph"/>
        <w:ind w:left="284"/>
        <w:sectPr w:rsidR="00D1377A" w:rsidRPr="003405D6" w:rsidSect="00565347">
          <w:type w:val="continuous"/>
          <w:pgSz w:w="11907" w:h="16840" w:code="9"/>
          <w:pgMar w:top="1814" w:right="1021" w:bottom="851" w:left="1021" w:header="454" w:footer="454" w:gutter="0"/>
          <w:paperSrc w:first="262" w:other="262"/>
          <w:cols w:space="708"/>
          <w:docGrid w:linePitch="272"/>
        </w:sectPr>
      </w:pPr>
    </w:p>
    <w:p w14:paraId="267F4C2E" w14:textId="77777777" w:rsidR="00697015" w:rsidRPr="003405D6" w:rsidRDefault="00697015" w:rsidP="00AE6C24">
      <w:pPr>
        <w:pStyle w:val="PitchBody"/>
        <w:rPr>
          <w:sz w:val="14"/>
        </w:rPr>
      </w:pPr>
    </w:p>
    <w:sectPr w:rsidR="00697015" w:rsidRPr="003405D6" w:rsidSect="00F761B6">
      <w:headerReference w:type="default" r:id="rId15"/>
      <w:footerReference w:type="default" r:id="rId16"/>
      <w:pgSz w:w="11907" w:h="16840" w:code="9"/>
      <w:pgMar w:top="1418" w:right="1418" w:bottom="567" w:left="1418" w:header="709" w:footer="771" w:gutter="0"/>
      <w:paperSrc w:first="262" w:other="262"/>
      <w:pgNumType w:start="1"/>
      <w:cols w:space="708"/>
      <w:docGrid w:linePitch="272"/>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A333F3C" w14:textId="77777777" w:rsidR="007772DE" w:rsidRDefault="007772DE">
      <w:r>
        <w:separator/>
      </w:r>
    </w:p>
  </w:endnote>
  <w:endnote w:type="continuationSeparator" w:id="0">
    <w:p w14:paraId="5A8F7BEF" w14:textId="77777777" w:rsidR="007772DE" w:rsidRDefault="007772DE">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decorative"/>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Wide Latin">
    <w:panose1 w:val="020A0A07050505020404"/>
    <w:charset w:val="00"/>
    <w:family w:val="roman"/>
    <w:pitch w:val="variable"/>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10006FF" w:usb1="4000205B" w:usb2="00000010" w:usb3="00000000" w:csb0="0000019F" w:csb1="00000000"/>
  </w:font>
  <w:font w:name="SimHei">
    <w:altName w:val="黑体"/>
    <w:panose1 w:val="02010609060101010101"/>
    <w:charset w:val="86"/>
    <w:family w:val="modern"/>
    <w:pitch w:val="fixed"/>
    <w:sig w:usb0="800002BF" w:usb1="38CF7CFA" w:usb2="00000016" w:usb3="00000000" w:csb0="00040001" w:csb1="00000000"/>
  </w:font>
  <w:font w:name="Tahoma">
    <w:panose1 w:val="020B0604030504040204"/>
    <w:charset w:val="00"/>
    <w:family w:val="swiss"/>
    <w:pitch w:val="variable"/>
    <w:sig w:usb0="E1002EFF" w:usb1="C000605B" w:usb2="00000029" w:usb3="00000000" w:csb0="000101FF" w:csb1="00000000"/>
  </w:font>
  <w:font w:name="Segoe UI">
    <w:panose1 w:val="020B0604020202020204"/>
    <w:charset w:val="00"/>
    <w:family w:val="swiss"/>
    <w:pitch w:val="variable"/>
    <w:sig w:usb0="E4002EFF" w:usb1="C000E47F"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BEEF52" w14:textId="77777777" w:rsidR="00E71047" w:rsidRPr="007A002E" w:rsidRDefault="00E71047" w:rsidP="007A002E">
    <w:pPr>
      <w:pStyle w:val="Footer"/>
      <w:jc w:val="right"/>
      <w:rPr>
        <w:b/>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noProof w:val="0"/>
      </w:rPr>
      <w:id w:val="1298489079"/>
      <w:docPartObj>
        <w:docPartGallery w:val="Page Numbers (Bottom of Page)"/>
        <w:docPartUnique/>
      </w:docPartObj>
    </w:sdtPr>
    <w:sdtEndPr>
      <w:rPr>
        <w:noProof/>
      </w:rPr>
    </w:sdtEndPr>
    <w:sdtContent>
      <w:p w14:paraId="50C2928E" w14:textId="2425F844" w:rsidR="00E71047" w:rsidRPr="00565347" w:rsidRDefault="00096985" w:rsidP="00565347">
        <w:pPr>
          <w:pStyle w:val="Footer"/>
          <w:jc w:val="right"/>
        </w:pPr>
        <w:r>
          <w:rPr>
            <w:noProof w:val="0"/>
          </w:rPr>
          <w:fldChar w:fldCharType="begin"/>
        </w:r>
        <w:r>
          <w:instrText xml:space="preserve"> PAGE   \* MERGEFORMAT </w:instrText>
        </w:r>
        <w:r>
          <w:rPr>
            <w:noProof w:val="0"/>
          </w:rPr>
          <w:fldChar w:fldCharType="separate"/>
        </w:r>
        <w:r>
          <w:t>2</w:t>
        </w:r>
        <w: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AF3531" w14:textId="66AC41BC" w:rsidR="00514FEE" w:rsidRDefault="00514FEE" w:rsidP="00514FEE">
    <w:pPr>
      <w:pStyle w:val="PitchBody"/>
    </w:pPr>
    <w:r>
      <w:t xml:space="preserve">© </w:t>
    </w:r>
    <w:r w:rsidR="00736D5D">
      <w:t xml:space="preserve">This Code is based on the template produced by </w:t>
    </w:r>
    <w:r>
      <w:t xml:space="preserve">Eversheds Sutherland (International) LLP </w:t>
    </w:r>
    <w:r w:rsidR="00565347">
      <w:fldChar w:fldCharType="begin"/>
    </w:r>
    <w:r w:rsidR="00565347">
      <w:instrText xml:space="preserve"> DATE  \@ "yyyy"  \* MERGEFORMAT </w:instrText>
    </w:r>
    <w:r w:rsidR="00565347">
      <w:fldChar w:fldCharType="separate"/>
    </w:r>
    <w:r w:rsidR="00736D5D">
      <w:rPr>
        <w:noProof/>
      </w:rPr>
      <w:t>2025</w:t>
    </w:r>
    <w:r w:rsidR="00565347">
      <w:fldChar w:fldCharType="end"/>
    </w:r>
    <w:r w:rsidR="00565347">
      <w:t xml:space="preserve"> </w:t>
    </w:r>
    <w:r>
      <w:t xml:space="preserve">– All rights reserved. </w:t>
    </w:r>
  </w:p>
  <w:p w14:paraId="32C2CB89" w14:textId="3C7147E8" w:rsidR="00E71047" w:rsidRDefault="008D4967" w:rsidP="0050792E">
    <w:pPr>
      <w:pStyle w:val="PitchBody"/>
      <w:spacing w:after="0" w:line="240" w:lineRule="auto"/>
    </w:pPr>
    <w:fldSimple w:instr=" DOCPROPERTY  iMDocID  \* MERGEFORMAT ">
      <w:r>
        <w:t>CLOUD_UK\217466117\1</w:t>
      </w:r>
    </w:fldSimple>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A9222C0" w14:textId="77777777" w:rsidR="007772DE" w:rsidRDefault="007772DE">
      <w:r>
        <w:separator/>
      </w:r>
    </w:p>
  </w:footnote>
  <w:footnote w:type="continuationSeparator" w:id="0">
    <w:p w14:paraId="31CD48E5" w14:textId="77777777" w:rsidR="007772DE" w:rsidRDefault="007772DE">
      <w:r>
        <w:continuationSeparator/>
      </w:r>
    </w:p>
  </w:footnote>
  <w:footnote w:id="1">
    <w:p w14:paraId="5695048F" w14:textId="252BFCF4" w:rsidR="00BD27B9" w:rsidRPr="003405D6" w:rsidRDefault="00BD27B9" w:rsidP="008C3028">
      <w:pPr>
        <w:pStyle w:val="FootnoteText"/>
        <w:tabs>
          <w:tab w:val="clear" w:pos="851"/>
        </w:tabs>
        <w:ind w:left="425" w:hanging="425"/>
      </w:pPr>
      <w:r w:rsidRPr="003405D6">
        <w:rPr>
          <w:rStyle w:val="FootnoteReference"/>
        </w:rPr>
        <w:footnoteRef/>
      </w:r>
      <w:r w:rsidRPr="003405D6">
        <w:t xml:space="preserve"> </w:t>
      </w:r>
      <w:r w:rsidRPr="003405D6">
        <w:tab/>
      </w:r>
      <w:hyperlink r:id="rId1" w:history="1">
        <w:r w:rsidR="009D0288" w:rsidRPr="007C12B0">
          <w:rPr>
            <w:rFonts w:cs="Tahoma"/>
            <w:color w:val="0000FF"/>
            <w:sz w:val="14"/>
            <w:szCs w:val="14"/>
            <w:u w:val="single"/>
          </w:rPr>
          <w:t>Accountability Agreement Guidance</w:t>
        </w:r>
      </w:hyperlink>
    </w:p>
  </w:footnote>
  <w:footnote w:id="2">
    <w:p w14:paraId="3D15A8C8" w14:textId="710FA9C2" w:rsidR="00882076" w:rsidRPr="003405D6" w:rsidRDefault="00882076" w:rsidP="008C3028">
      <w:pPr>
        <w:pStyle w:val="FootnoteText"/>
        <w:ind w:left="425" w:hanging="425"/>
      </w:pPr>
      <w:r w:rsidRPr="003405D6">
        <w:rPr>
          <w:rStyle w:val="FootnoteReference"/>
        </w:rPr>
        <w:footnoteRef/>
      </w:r>
      <w:r w:rsidRPr="003405D6">
        <w:rPr>
          <w:b/>
        </w:rPr>
        <w:t xml:space="preserve"> </w:t>
      </w:r>
      <w:r w:rsidRPr="003405D6">
        <w:tab/>
      </w:r>
      <w:r w:rsidRPr="003405D6">
        <w:rPr>
          <w:sz w:val="14"/>
        </w:rPr>
        <w:t xml:space="preserve">On freedom of speech see the </w:t>
      </w:r>
      <w:r w:rsidR="00A2677A">
        <w:rPr>
          <w:sz w:val="14"/>
        </w:rPr>
        <w:t>Group</w:t>
      </w:r>
      <w:r w:rsidR="00A06AE6">
        <w:rPr>
          <w:sz w:val="14"/>
        </w:rPr>
        <w:t>’</w:t>
      </w:r>
      <w:r w:rsidRPr="003405D6">
        <w:rPr>
          <w:sz w:val="14"/>
        </w:rPr>
        <w:t>s Code of Practice on freedom of speech.</w:t>
      </w:r>
    </w:p>
  </w:footnote>
  <w:footnote w:id="3">
    <w:p w14:paraId="02F8DBA0" w14:textId="47DAC895" w:rsidR="00882076" w:rsidRPr="003405D6" w:rsidRDefault="00882076" w:rsidP="008C3028">
      <w:pPr>
        <w:pStyle w:val="FootnoteText"/>
        <w:ind w:left="425" w:hanging="425"/>
      </w:pPr>
      <w:r w:rsidRPr="003405D6">
        <w:rPr>
          <w:rStyle w:val="FootnoteReference"/>
        </w:rPr>
        <w:footnoteRef/>
      </w:r>
      <w:r w:rsidRPr="003405D6">
        <w:t xml:space="preserve"> </w:t>
      </w:r>
      <w:r w:rsidRPr="003405D6">
        <w:tab/>
      </w:r>
      <w:r w:rsidRPr="003405D6">
        <w:rPr>
          <w:sz w:val="14"/>
        </w:rPr>
        <w:t xml:space="preserve">On the Prevent duty see the Home Office guidance on compliance with the duty in s.26 of the 2015 act: </w:t>
      </w:r>
      <w:hyperlink r:id="rId2" w:history="1">
        <w:r w:rsidRPr="003405D6">
          <w:rPr>
            <w:rStyle w:val="Hyperlink"/>
            <w:sz w:val="14"/>
          </w:rPr>
          <w:t>https://www.gov.uk/government/publications/prevent-duty-guidance</w:t>
        </w:r>
      </w:hyperlink>
      <w:r w:rsidRPr="003405D6">
        <w:rPr>
          <w:sz w:val="14"/>
        </w:rPr>
        <w:t xml:space="preserve"> </w:t>
      </w:r>
    </w:p>
  </w:footnote>
  <w:footnote w:id="4">
    <w:p w14:paraId="347DCA17" w14:textId="2F4DC569" w:rsidR="00EA13A0" w:rsidRDefault="00EA13A0">
      <w:pPr>
        <w:pStyle w:val="FootnoteText"/>
      </w:pPr>
      <w:r>
        <w:rPr>
          <w:rStyle w:val="FootnoteReference"/>
        </w:rPr>
        <w:footnoteRef/>
      </w:r>
      <w:r>
        <w:t xml:space="preserve"> </w:t>
      </w:r>
      <w:hyperlink r:id="rId3" w:history="1">
        <w:r w:rsidRPr="00EA13A0">
          <w:rPr>
            <w:rFonts w:cs="Tahoma"/>
            <w:color w:val="0000FF"/>
            <w:sz w:val="14"/>
            <w:szCs w:val="14"/>
            <w:u w:val="single"/>
          </w:rPr>
          <w:t>Managing public money - GOV.UK (www.gov.uk)</w:t>
        </w:r>
      </w:hyperlink>
      <w:r>
        <w:tab/>
      </w:r>
    </w:p>
  </w:footnote>
  <w:footnote w:id="5">
    <w:p w14:paraId="0C0CD087" w14:textId="559B1958" w:rsidR="00882076" w:rsidRPr="003405D6" w:rsidRDefault="00882076" w:rsidP="008C3028">
      <w:pPr>
        <w:pStyle w:val="FootnoteText"/>
        <w:ind w:left="425" w:hanging="425"/>
      </w:pPr>
      <w:r w:rsidRPr="003405D6">
        <w:rPr>
          <w:rStyle w:val="FootnoteReference"/>
        </w:rPr>
        <w:footnoteRef/>
      </w:r>
      <w:r w:rsidRPr="003405D6">
        <w:t xml:space="preserve"> </w:t>
      </w:r>
      <w:r w:rsidR="00546038" w:rsidRPr="003405D6">
        <w:tab/>
      </w:r>
      <w:hyperlink r:id="rId4" w:history="1">
        <w:r w:rsidR="00546038" w:rsidRPr="003405D6">
          <w:rPr>
            <w:rStyle w:val="Hyperlink"/>
            <w:sz w:val="14"/>
            <w:szCs w:val="14"/>
          </w:rPr>
          <w:t>https://www.gov.uk/government/publications/complaints-about-post-16-education-and-training-provision-funded-by-esfa</w:t>
        </w:r>
      </w:hyperlink>
    </w:p>
  </w:footnote>
  <w:footnote w:id="6">
    <w:p w14:paraId="4E1DCBEE" w14:textId="01A7DC06" w:rsidR="00882076" w:rsidRPr="003405D6" w:rsidRDefault="00882076" w:rsidP="008C3028">
      <w:pPr>
        <w:pStyle w:val="FootnoteText"/>
        <w:ind w:left="425" w:hanging="425"/>
      </w:pPr>
      <w:r w:rsidRPr="003405D6">
        <w:rPr>
          <w:rStyle w:val="FootnoteReference"/>
        </w:rPr>
        <w:footnoteRef/>
      </w:r>
      <w:r w:rsidRPr="003405D6">
        <w:t xml:space="preserve"> </w:t>
      </w:r>
      <w:r w:rsidRPr="003405D6">
        <w:tab/>
      </w:r>
      <w:r w:rsidRPr="003405D6">
        <w:rPr>
          <w:sz w:val="14"/>
          <w:szCs w:val="14"/>
        </w:rPr>
        <w:t xml:space="preserve">These will be passed onto the appropriate team within </w:t>
      </w:r>
      <w:r w:rsidR="00627451">
        <w:rPr>
          <w:sz w:val="14"/>
          <w:szCs w:val="14"/>
        </w:rPr>
        <w:t>DFE</w:t>
      </w:r>
      <w:r w:rsidRPr="003405D6">
        <w:rPr>
          <w:sz w:val="14"/>
          <w:szCs w:val="14"/>
        </w:rPr>
        <w:t xml:space="preserve"> who will contact the college.  </w:t>
      </w:r>
      <w:r w:rsidR="00627451">
        <w:rPr>
          <w:sz w:val="14"/>
          <w:szCs w:val="14"/>
        </w:rPr>
        <w:t>DfE</w:t>
      </w:r>
      <w:r w:rsidRPr="003405D6">
        <w:rPr>
          <w:sz w:val="14"/>
          <w:szCs w:val="14"/>
        </w:rPr>
        <w:t xml:space="preserve"> may also contact other organisations, e.g. Ofsted and local authorities</w:t>
      </w:r>
    </w:p>
  </w:footnote>
  <w:footnote w:id="7">
    <w:p w14:paraId="386220B6" w14:textId="3A283AC2" w:rsidR="00EA13A0" w:rsidRDefault="00EA13A0" w:rsidP="00AB678C">
      <w:pPr>
        <w:pStyle w:val="FootnoteText"/>
        <w:tabs>
          <w:tab w:val="clear" w:pos="851"/>
        </w:tabs>
        <w:ind w:left="426" w:hanging="426"/>
      </w:pPr>
      <w:r>
        <w:rPr>
          <w:rStyle w:val="FootnoteReference"/>
        </w:rPr>
        <w:footnoteRef/>
      </w:r>
      <w:r>
        <w:t xml:space="preserve"> </w:t>
      </w:r>
      <w:r>
        <w:tab/>
      </w:r>
      <w:hyperlink r:id="rId5" w:history="1">
        <w:r w:rsidR="001B376B" w:rsidRPr="001B376B">
          <w:rPr>
            <w:rFonts w:cs="Tahoma"/>
            <w:color w:val="0000FF"/>
            <w:sz w:val="14"/>
            <w:szCs w:val="14"/>
            <w:u w:val="single"/>
          </w:rPr>
          <w:t>External governance reviews: guide for FE college corporations and designated institutions - GOV.UK (www.gov.uk)</w:t>
        </w:r>
      </w:hyperlink>
    </w:p>
  </w:footnote>
  <w:footnote w:id="8">
    <w:p w14:paraId="799DC7FA" w14:textId="77777777" w:rsidR="00E71047" w:rsidRPr="003405D6" w:rsidRDefault="00E71047" w:rsidP="008C3028">
      <w:pPr>
        <w:pStyle w:val="FootnoteText"/>
        <w:tabs>
          <w:tab w:val="left" w:pos="426"/>
        </w:tabs>
        <w:ind w:left="425" w:hanging="425"/>
      </w:pPr>
      <w:r w:rsidRPr="003405D6">
        <w:rPr>
          <w:rStyle w:val="FootnoteReference"/>
        </w:rPr>
        <w:footnoteRef/>
      </w:r>
      <w:r w:rsidRPr="003405D6">
        <w:t xml:space="preserve"> </w:t>
      </w:r>
      <w:r w:rsidRPr="003405D6">
        <w:tab/>
      </w:r>
      <w:r w:rsidRPr="003405D6">
        <w:rPr>
          <w:sz w:val="14"/>
        </w:rPr>
        <w:t xml:space="preserve">Note that this summary is for convenience set out as a consolidated list bringing together </w:t>
      </w:r>
      <w:proofErr w:type="gramStart"/>
      <w:r w:rsidRPr="003405D6">
        <w:rPr>
          <w:sz w:val="14"/>
        </w:rPr>
        <w:t>a number of</w:t>
      </w:r>
      <w:proofErr w:type="gramEnd"/>
      <w:r w:rsidRPr="003405D6">
        <w:rPr>
          <w:sz w:val="14"/>
        </w:rPr>
        <w:t xml:space="preserve"> provisions from different Articles.</w:t>
      </w:r>
    </w:p>
  </w:footnote>
  <w:footnote w:id="9">
    <w:p w14:paraId="694B9791" w14:textId="77777777" w:rsidR="00505416" w:rsidRPr="003405D6" w:rsidRDefault="00505416" w:rsidP="008C3028">
      <w:pPr>
        <w:pStyle w:val="FootnoteText"/>
        <w:tabs>
          <w:tab w:val="left" w:pos="426"/>
        </w:tabs>
        <w:ind w:left="425" w:hanging="425"/>
      </w:pPr>
      <w:r w:rsidRPr="003405D6">
        <w:rPr>
          <w:rStyle w:val="FootnoteReference"/>
        </w:rPr>
        <w:footnoteRef/>
      </w:r>
      <w:r w:rsidRPr="003405D6">
        <w:tab/>
      </w:r>
      <w:r w:rsidRPr="003405D6">
        <w:rPr>
          <w:sz w:val="14"/>
        </w:rPr>
        <w:t>The position is as set out in the 2008 Instrument and Articles. Corporations are free to amend these within the parameters set by Schedule 4 Further and Higher Education Act 1992 as inserted by the Education Act 2011.  Responsibilities which must be retained by the corporation under Schedule 4 are shown with a double asterisk. The list that follows summarises the effect of Articles 3,9,10 and 19.</w:t>
      </w:r>
    </w:p>
  </w:footnote>
  <w:footnote w:id="10">
    <w:p w14:paraId="7B541545" w14:textId="77777777" w:rsidR="00505416" w:rsidRPr="003405D6" w:rsidRDefault="00505416" w:rsidP="008C3028">
      <w:pPr>
        <w:pStyle w:val="FootnoteText"/>
        <w:tabs>
          <w:tab w:val="left" w:pos="426"/>
        </w:tabs>
        <w:ind w:left="425" w:hanging="425"/>
      </w:pPr>
      <w:r w:rsidRPr="003405D6">
        <w:rPr>
          <w:rStyle w:val="FootnoteReference"/>
        </w:rPr>
        <w:footnoteRef/>
      </w:r>
      <w:r w:rsidRPr="003405D6">
        <w:rPr>
          <w:b/>
        </w:rPr>
        <w:t xml:space="preserve"> </w:t>
      </w:r>
      <w:r w:rsidRPr="003405D6">
        <w:tab/>
      </w:r>
      <w:r w:rsidRPr="003405D6">
        <w:rPr>
          <w:sz w:val="14"/>
        </w:rPr>
        <w:t>Former voluntary controlled colleges only.</w:t>
      </w:r>
    </w:p>
  </w:footnote>
  <w:footnote w:id="11">
    <w:p w14:paraId="7461772E" w14:textId="7894D6AA" w:rsidR="00505416" w:rsidRPr="003405D6" w:rsidRDefault="00505416" w:rsidP="008C3028">
      <w:pPr>
        <w:pStyle w:val="FootnoteText"/>
        <w:tabs>
          <w:tab w:val="left" w:pos="426"/>
        </w:tabs>
        <w:ind w:left="425" w:hanging="425"/>
      </w:pPr>
      <w:r w:rsidRPr="003405D6">
        <w:rPr>
          <w:rStyle w:val="FootnoteReference"/>
        </w:rPr>
        <w:footnoteRef/>
      </w:r>
      <w:r w:rsidRPr="003405D6">
        <w:rPr>
          <w:b/>
        </w:rPr>
        <w:t xml:space="preserve"> </w:t>
      </w:r>
      <w:r w:rsidRPr="003405D6">
        <w:tab/>
      </w:r>
      <w:r w:rsidR="00A06AE6">
        <w:rPr>
          <w:sz w:val="14"/>
        </w:rPr>
        <w:t>“</w:t>
      </w:r>
      <w:r w:rsidRPr="003405D6">
        <w:rPr>
          <w:sz w:val="14"/>
        </w:rPr>
        <w:t>Senior Post</w:t>
      </w:r>
      <w:r w:rsidR="00A06AE6">
        <w:rPr>
          <w:sz w:val="14"/>
        </w:rPr>
        <w:t>”</w:t>
      </w:r>
      <w:r w:rsidRPr="003405D6">
        <w:rPr>
          <w:sz w:val="14"/>
        </w:rPr>
        <w:t xml:space="preserve"> means the post of Principal and such other senior posts if any as the Corporation Members may designate for the purposes of the Articles. Under Schedule 4 FHEA it is open to corporations not to designate any posts as senior ones.</w:t>
      </w:r>
    </w:p>
  </w:footnote>
  <w:footnote w:id="12">
    <w:p w14:paraId="7998B2F7" w14:textId="73F11C1A" w:rsidR="00505416" w:rsidRPr="003405D6" w:rsidRDefault="00505416" w:rsidP="008C3028">
      <w:pPr>
        <w:pStyle w:val="FootnoteText"/>
        <w:tabs>
          <w:tab w:val="left" w:pos="426"/>
        </w:tabs>
        <w:ind w:left="425" w:hanging="425"/>
      </w:pPr>
      <w:r w:rsidRPr="003405D6">
        <w:rPr>
          <w:rStyle w:val="FootnoteReference"/>
        </w:rPr>
        <w:footnoteRef/>
      </w:r>
      <w:r w:rsidRPr="003405D6">
        <w:rPr>
          <w:b/>
        </w:rPr>
        <w:t xml:space="preserve"> </w:t>
      </w:r>
      <w:r w:rsidRPr="003405D6">
        <w:tab/>
      </w:r>
      <w:r w:rsidRPr="003405D6">
        <w:rPr>
          <w:sz w:val="14"/>
        </w:rPr>
        <w:t xml:space="preserve">The Corporation may, from time to time, resolve to add other functions which must not be delegated to this list of </w:t>
      </w:r>
      <w:r w:rsidR="00A06AE6">
        <w:rPr>
          <w:sz w:val="14"/>
        </w:rPr>
        <w:t>“</w:t>
      </w:r>
      <w:r w:rsidRPr="003405D6">
        <w:rPr>
          <w:sz w:val="14"/>
        </w:rPr>
        <w:t>reserved</w:t>
      </w:r>
      <w:r w:rsidR="00A06AE6">
        <w:rPr>
          <w:sz w:val="14"/>
        </w:rPr>
        <w:t>”</w:t>
      </w:r>
      <w:r w:rsidRPr="003405D6">
        <w:rPr>
          <w:sz w:val="14"/>
        </w:rPr>
        <w:t xml:space="preserve"> responsibilities.</w:t>
      </w:r>
    </w:p>
  </w:footnote>
  <w:footnote w:id="13">
    <w:p w14:paraId="5A84691B" w14:textId="4D762C86" w:rsidR="00C46D7B" w:rsidRPr="003405D6" w:rsidRDefault="00C46D7B" w:rsidP="008C3028">
      <w:pPr>
        <w:pStyle w:val="FootnoteText"/>
        <w:tabs>
          <w:tab w:val="clear" w:pos="851"/>
        </w:tabs>
        <w:ind w:left="425" w:hanging="425"/>
        <w:rPr>
          <w:sz w:val="14"/>
          <w:szCs w:val="14"/>
        </w:rPr>
      </w:pPr>
      <w:r w:rsidRPr="003405D6">
        <w:rPr>
          <w:rStyle w:val="FootnoteReference"/>
        </w:rPr>
        <w:footnoteRef/>
      </w:r>
      <w:r w:rsidRPr="003405D6">
        <w:t xml:space="preserve"> </w:t>
      </w:r>
      <w:r w:rsidR="004C6E9F">
        <w:t xml:space="preserve"> </w:t>
      </w:r>
      <w:hyperlink r:id="rId6" w:history="1">
        <w:r w:rsidR="00495D48" w:rsidRPr="007C12B0">
          <w:rPr>
            <w:rFonts w:cs="Tahoma"/>
            <w:color w:val="0000FF"/>
            <w:sz w:val="14"/>
            <w:szCs w:val="14"/>
            <w:u w:val="single"/>
          </w:rPr>
          <w:t>Accountability Agreement Guidance</w:t>
        </w:r>
      </w:hyperlink>
    </w:p>
  </w:footnote>
  <w:footnote w:id="14">
    <w:p w14:paraId="6DF2EDC5" w14:textId="14F3C333" w:rsidR="00C46D7B" w:rsidRPr="00B27B77" w:rsidRDefault="00C46D7B" w:rsidP="00343722">
      <w:pPr>
        <w:pStyle w:val="FootnoteText"/>
        <w:tabs>
          <w:tab w:val="clear" w:pos="851"/>
        </w:tabs>
        <w:ind w:left="284" w:hanging="284"/>
        <w:rPr>
          <w:sz w:val="14"/>
          <w:szCs w:val="14"/>
        </w:rPr>
      </w:pPr>
      <w:r w:rsidRPr="003405D6">
        <w:rPr>
          <w:rStyle w:val="FootnoteReference"/>
          <w:szCs w:val="20"/>
        </w:rPr>
        <w:footnoteRef/>
      </w:r>
      <w:r w:rsidRPr="003405D6">
        <w:rPr>
          <w:sz w:val="20"/>
          <w:szCs w:val="20"/>
        </w:rPr>
        <w:t xml:space="preserve"> </w:t>
      </w:r>
      <w:r w:rsidR="003F17F3" w:rsidRPr="003405D6">
        <w:rPr>
          <w:sz w:val="20"/>
          <w:szCs w:val="20"/>
        </w:rPr>
        <w:tab/>
      </w:r>
      <w:hyperlink r:id="rId7" w:history="1">
        <w:r w:rsidR="00495D48" w:rsidRPr="007C12B0">
          <w:rPr>
            <w:rFonts w:cs="Tahoma"/>
            <w:color w:val="0000FF"/>
            <w:sz w:val="14"/>
            <w:szCs w:val="14"/>
            <w:u w:val="single"/>
          </w:rPr>
          <w:t>Accountability_agreement_2025_to_2026__colleges_.pdf</w:t>
        </w:r>
      </w:hyperlink>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239AB7" w14:textId="77777777" w:rsidR="00E71047" w:rsidRDefault="00E71047">
    <w:pPr>
      <w:pStyle w:val="Header"/>
    </w:pPr>
    <w:r>
      <w:rPr>
        <w:lang w:eastAsia="en-GB"/>
      </w:rPr>
      <mc:AlternateContent>
        <mc:Choice Requires="wps">
          <w:drawing>
            <wp:anchor distT="0" distB="0" distL="114300" distR="114300" simplePos="0" relativeHeight="251659264" behindDoc="0" locked="0" layoutInCell="1" allowOverlap="1" wp14:anchorId="2B53AE31" wp14:editId="444E6578">
              <wp:simplePos x="0" y="0"/>
              <wp:positionH relativeFrom="margin">
                <wp:align>center</wp:align>
              </wp:positionH>
              <wp:positionV relativeFrom="margin">
                <wp:align>center</wp:align>
              </wp:positionV>
              <wp:extent cx="9848850" cy="11306175"/>
              <wp:effectExtent l="0" t="0" r="0" b="9525"/>
              <wp:wrapNone/>
              <wp:docPr id="5" name="Rectangle 5"/>
              <wp:cNvGraphicFramePr/>
              <a:graphic xmlns:a="http://schemas.openxmlformats.org/drawingml/2006/main">
                <a:graphicData uri="http://schemas.microsoft.com/office/word/2010/wordprocessingShape">
                  <wps:wsp>
                    <wps:cNvSpPr/>
                    <wps:spPr>
                      <a:xfrm>
                        <a:off x="0" y="0"/>
                        <a:ext cx="9848850" cy="11306175"/>
                      </a:xfrm>
                      <a:prstGeom prst="rect">
                        <a:avLst/>
                      </a:prstGeom>
                      <a:solidFill>
                        <a:srgbClr val="FEC600"/>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3A2BBB7" id="Rectangle 5" o:spid="_x0000_s1026" style="position:absolute;margin-left:0;margin-top:0;width:775.5pt;height:890.25pt;z-index:251659264;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nPN6gAIAAGEFAAAOAAAAZHJzL2Uyb0RvYy54bWysVMFu2zAMvQ/YPwi6r7azpE2DOkWQLsOA&#10;oi3WDj0rshQLkEVNUuJkXz9KdpyuLXYY5oMsieQj+UTy6nrfaLITziswJS3OckqE4VApsynpj6fV&#10;pyklPjBTMQ1GlPQgPL2ef/xw1dqZGEENuhKOIIjxs9aWtA7BzrLM81o0zJ+BFQaFElzDAh7dJqsc&#10;axG90dkoz8+zFlxlHXDhPd7edEI6T/hSCh7upfQiEF1SjC2k1aV1HddsfsVmG8dsrXgfBvuHKBqm&#10;DDodoG5YYGTr1BuoRnEHHmQ449BkIKXiIuWA2RT5q2wea2ZFygXJ8Xagyf8/WH63e7QPDmlorZ95&#10;3MYs9tI18Y/xkX0i6zCQJfaBcLy8nI6n0wlyylFWFJ/z8+JiEvnMTvbW+fBVQEPipqQOnyOxxHa3&#10;PnSqR5XozoNW1UppnQ5us15qR3YMn271ZXmep9dC9D/UtInKBqJZhxhvslM2aRcOWkQ9bb4LSVSF&#10;8Y9SJKnQxOCHcS5MKDpRzSrRuZ/k+PW5DRYp0wQYkSX6H7B7gFjEb7G7KHv9aCpSnQ7G+d8C64wH&#10;i+QZTBiMG2XAvQegMavec6d/JKmjJrK0hurw4IiDrku85SuF73bLfHhgDtsCHxtbPdzjIjW0JYV+&#10;R0kN7td791EfqxWllLTYZiX1P7fMCUr0N4N1fFmMx7Ev02E8uRjhwb2UrF9KzLZZApZDgUPF8rSN&#10;+kEft9JB84wTYRG9oogZjr5LyoM7Hpaha3+cKVwsFkkNe9GycGseLY/gkdVYl0/7Z+ZsX7wBC/8O&#10;ji3JZq9quNONlgYW2wBSpQI/8drzjX2cCqefOXFQvDwnrdNknP8GAAD//wMAUEsDBBQABgAIAAAA&#10;IQDFiynl3AAAAAcBAAAPAAAAZHJzL2Rvd25yZXYueG1sTI8xT8MwEIV3pP4H65C6UaeVQkoap6oQ&#10;XdhIYWBz42scEZ+j2E1Tfj1XFlhO9/RO775XbCfXiRGH0HpSsFwkIJBqb1pqFLwf9g9rECFqMrrz&#10;hAquGGBbzu4KnRt/oTccq9gIDqGQawU2xj6XMtQWnQ4L3yOxd/KD05Hl0Egz6AuHu06ukuRROt0S&#10;f7C6x2eL9Vd1dgrG+J2Z6clmh8/wsnqtPq61Hyul5vfTbgMi4hT/juGGz+hQMtPRn8kE0SngIvF3&#10;3rw0XbI+8patkxRkWcj//OUPAAAA//8DAFBLAQItABQABgAIAAAAIQC2gziS/gAAAOEBAAATAAAA&#10;AAAAAAAAAAAAAAAAAABbQ29udGVudF9UeXBlc10ueG1sUEsBAi0AFAAGAAgAAAAhADj9If/WAAAA&#10;lAEAAAsAAAAAAAAAAAAAAAAALwEAAF9yZWxzLy5yZWxzUEsBAi0AFAAGAAgAAAAhADKc83qAAgAA&#10;YQUAAA4AAAAAAAAAAAAAAAAALgIAAGRycy9lMm9Eb2MueG1sUEsBAi0AFAAGAAgAAAAhAMWLKeXc&#10;AAAABwEAAA8AAAAAAAAAAAAAAAAA2gQAAGRycy9kb3ducmV2LnhtbFBLBQYAAAAABAAEAPMAAADj&#10;BQAAAAA=&#10;" fillcolor="#fec600" stroked="f" strokeweight="1pt">
              <w10:wrap anchorx="margin" anchory="margin"/>
            </v:rect>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E28E3F" w14:textId="77777777" w:rsidR="00E71047" w:rsidRPr="00277DA3" w:rsidRDefault="00E71047">
    <w:pPr>
      <w:pStyle w:val="Header"/>
      <w:rPr>
        <w:b/>
      </w:rPr>
    </w:pPr>
    <w:r w:rsidRPr="00277DA3">
      <w:rPr>
        <w:b/>
      </w:rPr>
      <w:t>Code of Conduct for Corporation Members</w:t>
    </w:r>
  </w:p>
  <w:p w14:paraId="7777F002" w14:textId="6E04534E" w:rsidR="00E71047" w:rsidRDefault="00E71047">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17E90A" w14:textId="77777777" w:rsidR="00E71047" w:rsidRPr="00277DA3" w:rsidRDefault="00E71047">
    <w:pPr>
      <w:pStyle w:val="Header"/>
      <w:rPr>
        <w:b/>
      </w:rPr>
    </w:pPr>
    <w:r w:rsidRPr="00277DA3">
      <w:rPr>
        <w:b/>
      </w:rPr>
      <w:t>Code of Conduct for Corporation Members</w:t>
    </w:r>
  </w:p>
  <w:p w14:paraId="10540D89" w14:textId="6C43165F" w:rsidR="00E71047" w:rsidRDefault="00E71047">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377B00" w14:textId="77777777" w:rsidR="00E71047" w:rsidRPr="00277DA3" w:rsidRDefault="00E71047">
    <w:pPr>
      <w:pStyle w:val="Header"/>
      <w:rPr>
        <w:b/>
      </w:rPr>
    </w:pPr>
    <w:r>
      <w:rPr>
        <w:lang w:eastAsia="en-GB"/>
      </w:rPr>
      <mc:AlternateContent>
        <mc:Choice Requires="wps">
          <w:drawing>
            <wp:anchor distT="0" distB="0" distL="114300" distR="114300" simplePos="0" relativeHeight="251661312" behindDoc="1" locked="0" layoutInCell="1" allowOverlap="1" wp14:anchorId="29344BED" wp14:editId="565181E3">
              <wp:simplePos x="0" y="0"/>
              <wp:positionH relativeFrom="margin">
                <wp:align>center</wp:align>
              </wp:positionH>
              <wp:positionV relativeFrom="margin">
                <wp:align>center</wp:align>
              </wp:positionV>
              <wp:extent cx="9848850" cy="14400000"/>
              <wp:effectExtent l="0" t="0" r="0" b="1905"/>
              <wp:wrapNone/>
              <wp:docPr id="8" name="Rectangle 8"/>
              <wp:cNvGraphicFramePr/>
              <a:graphic xmlns:a="http://schemas.openxmlformats.org/drawingml/2006/main">
                <a:graphicData uri="http://schemas.microsoft.com/office/word/2010/wordprocessingShape">
                  <wps:wsp>
                    <wps:cNvSpPr/>
                    <wps:spPr>
                      <a:xfrm>
                        <a:off x="0" y="0"/>
                        <a:ext cx="9848850" cy="14400000"/>
                      </a:xfrm>
                      <a:prstGeom prst="rect">
                        <a:avLst/>
                      </a:prstGeom>
                      <a:solidFill>
                        <a:srgbClr val="FEC600"/>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11417AF" id="Rectangle 8" o:spid="_x0000_s1026" style="position:absolute;margin-left:0;margin-top:0;width:775.5pt;height:1133.85pt;z-index:-251655168;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lIoheAIAAGEFAAAOAAAAZHJzL2Uyb0RvYy54bWysVFFv2jAQfp+0/2D5fQ0g2lHUUCE6pklV&#10;i9ZOfTaOTSI5Pu9sCOzX7+yEwNpqD9N4MLbv7ru7L9/55nZfG7ZT6CuwOR9eDDhTVkJR2U3Ofzwv&#10;P00480HYQhiwKucH5fnt7OOHm8ZN1QhKMIVCRiDWTxuX8zIEN80yL0tVC38BTlkyasBaBDriJitQ&#10;NIRem2w0GFxlDWDhEKTynm7vWiOfJXytlQyPWnsVmMk51RbSimldxzWb3YjpBoUrK9mVIf6hilpU&#10;lpL2UHciCLbF6g1UXUkEDzpcSKgz0LqSKvVA3QwHr7p5KoVTqRcix7ueJv//YOXD7smtkGhonJ96&#10;2sYu9hrr+E/1sX0i69CTpfaBSbq8nownk0viVJJtOB4P4i/ymZ3iHfrwVUHN4ibnSJ8jsSR29z60&#10;rkeXmM6DqYplZUw64Ga9MMh2gj7d8sviqkf/w83Y6GwhhrWI8SY7dZN24WBU9DP2u9KsKqj+Uaok&#10;CU31eYSUyoZhaypFodr0l2e99RGp0wQYkTXl77E7gCjit9htlZ1/DFVJp33w4G+FtcF9RMoMNvTB&#10;dWUB3wMw1FWXufU/ktRSE1laQ3FYIUNop8Q7uazou90LH1YCaSzoY9Ooh0datIEm59DtOCsBf713&#10;H/1JrWTlrKExy7n/uRWoODPfLOn4OiqH5jIdxpefR3TAc8v63GK39QJIDkN6VJxM2+gfzHGrEeoX&#10;ehHmMSuZhJWUO+cy4PGwCO3405si1Xye3GgWnQj39snJCB5Zjbp83r8IdJ14Awn/AY4jKaavNNz6&#10;xkgL820AXSWBn3jt+KY5TsLp3pz4UJyfk9fpZZz9BgAA//8DAFBLAwQUAAYACAAAACEA6ul6ntwA&#10;AAAHAQAADwAAAGRycy9kb3ducmV2LnhtbEyPwU7DMBBE70j9B2srcaNOI7WBEKeqKrhwI4UDt228&#10;jaPG6yh205Svx+UCl5FGs5p5W2wm24mRBt86VrBcJCCIa6dbbhR87F8fHkH4gKyxc0wKruRhU87u&#10;Csy1u/A7jVVoRCxhn6MCE0KfS+lrQxb9wvXEMTu6wWKIdmikHvASy20n0yRZS4stxwWDPe0M1afq&#10;bBWM4TvT05PJ9l/+JX2rPq+1Gyul7ufT9hlEoCn8HcMNP6JDGZkO7szai05BfCT86i1brZbRHxSk&#10;6TrLQJaF/M9f/gAAAP//AwBQSwECLQAUAAYACAAAACEAtoM4kv4AAADhAQAAEwAAAAAAAAAAAAAA&#10;AAAAAAAAW0NvbnRlbnRfVHlwZXNdLnhtbFBLAQItABQABgAIAAAAIQA4/SH/1gAAAJQBAAALAAAA&#10;AAAAAAAAAAAAAC8BAABfcmVscy8ucmVsc1BLAQItABQABgAIAAAAIQDQlIoheAIAAGEFAAAOAAAA&#10;AAAAAAAAAAAAAC4CAABkcnMvZTJvRG9jLnhtbFBLAQItABQABgAIAAAAIQDq6Xqe3AAAAAcBAAAP&#10;AAAAAAAAAAAAAAAAANIEAABkcnMvZG93bnJldi54bWxQSwUGAAAAAAQABADzAAAA2wUAAAAA&#10;" fillcolor="#fec600" stroked="f" strokeweight="1pt">
              <w10:wrap anchorx="margin" anchory="margin"/>
            </v:rect>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3D5019"/>
    <w:multiLevelType w:val="multilevel"/>
    <w:tmpl w:val="4C7818BA"/>
    <w:lvl w:ilvl="0">
      <w:start w:val="1"/>
      <w:numFmt w:val="decimal"/>
      <w:lvlText w:val="%1."/>
      <w:lvlJc w:val="left"/>
      <w:pPr>
        <w:tabs>
          <w:tab w:val="num" w:pos="851"/>
        </w:tabs>
        <w:ind w:left="851" w:hanging="851"/>
      </w:pPr>
      <w:rPr>
        <w:rFonts w:hint="default"/>
        <w:b w:val="0"/>
        <w:i w:val="0"/>
        <w:u w:val="none"/>
      </w:rPr>
    </w:lvl>
    <w:lvl w:ilvl="1">
      <w:start w:val="1"/>
      <w:numFmt w:val="bullet"/>
      <w:lvlText w:val=""/>
      <w:lvlJc w:val="left"/>
      <w:pPr>
        <w:ind w:left="360" w:hanging="360"/>
      </w:pPr>
      <w:rPr>
        <w:rFonts w:ascii="Symbol" w:hAnsi="Symbol" w:hint="default"/>
      </w:rPr>
    </w:lvl>
    <w:lvl w:ilvl="2">
      <w:start w:val="1"/>
      <w:numFmt w:val="bullet"/>
      <w:lvlText w:val=""/>
      <w:lvlJc w:val="left"/>
      <w:pPr>
        <w:ind w:left="1211" w:hanging="360"/>
      </w:pPr>
      <w:rPr>
        <w:rFonts w:ascii="Symbol" w:hAnsi="Symbol" w:hint="default"/>
        <w:b w:val="0"/>
        <w:i w:val="0"/>
        <w:u w:val="none"/>
      </w:rPr>
    </w:lvl>
    <w:lvl w:ilvl="3">
      <w:start w:val="1"/>
      <w:numFmt w:val="decimal"/>
      <w:lvlText w:val="%1.%2.%3.%4"/>
      <w:lvlJc w:val="left"/>
      <w:pPr>
        <w:tabs>
          <w:tab w:val="num" w:pos="3119"/>
        </w:tabs>
        <w:ind w:left="3119" w:hanging="1276"/>
      </w:pPr>
      <w:rPr>
        <w:rFonts w:hint="default"/>
        <w:b w:val="0"/>
        <w:i w:val="0"/>
        <w:u w:val="none"/>
      </w:rPr>
    </w:lvl>
    <w:lvl w:ilvl="4">
      <w:start w:val="1"/>
      <w:numFmt w:val="lowerLetter"/>
      <w:lvlText w:val="(%5)"/>
      <w:lvlJc w:val="left"/>
      <w:pPr>
        <w:tabs>
          <w:tab w:val="num" w:pos="3119"/>
        </w:tabs>
        <w:ind w:left="3119" w:hanging="1276"/>
      </w:pPr>
      <w:rPr>
        <w:rFonts w:hint="default"/>
        <w:b w:val="0"/>
        <w:i w:val="0"/>
        <w:u w:val="none"/>
      </w:rPr>
    </w:lvl>
    <w:lvl w:ilvl="5">
      <w:start w:val="1"/>
      <w:numFmt w:val="decimal"/>
      <w:lvlText w:val="(%6)"/>
      <w:lvlJc w:val="left"/>
      <w:pPr>
        <w:tabs>
          <w:tab w:val="num" w:pos="3686"/>
        </w:tabs>
        <w:ind w:left="3686" w:hanging="567"/>
      </w:pPr>
      <w:rPr>
        <w:rFonts w:hint="default"/>
      </w:rPr>
    </w:lvl>
    <w:lvl w:ilvl="6">
      <w:start w:val="1"/>
      <w:numFmt w:val="upperLetter"/>
      <w:lvlText w:val="(%7)"/>
      <w:lvlJc w:val="left"/>
      <w:pPr>
        <w:tabs>
          <w:tab w:val="num" w:pos="4253"/>
        </w:tabs>
        <w:ind w:left="4253" w:hanging="567"/>
      </w:pPr>
      <w:rPr>
        <w:rFonts w:hint="default"/>
      </w:rPr>
    </w:lvl>
    <w:lvl w:ilvl="7">
      <w:start w:val="1"/>
      <w:numFmt w:val="none"/>
      <w:lvlText w:val="(Not Defined)"/>
      <w:lvlJc w:val="left"/>
      <w:pPr>
        <w:tabs>
          <w:tab w:val="num" w:pos="3960"/>
        </w:tabs>
        <w:ind w:left="3744" w:hanging="1224"/>
      </w:pPr>
      <w:rPr>
        <w:rFonts w:hint="default"/>
      </w:rPr>
    </w:lvl>
    <w:lvl w:ilvl="8">
      <w:start w:val="1"/>
      <w:numFmt w:val="none"/>
      <w:lvlText w:val="(Not Defined)"/>
      <w:lvlJc w:val="left"/>
      <w:pPr>
        <w:tabs>
          <w:tab w:val="num" w:pos="4320"/>
        </w:tabs>
        <w:ind w:left="4320" w:hanging="1440"/>
      </w:pPr>
      <w:rPr>
        <w:rFonts w:hint="default"/>
      </w:rPr>
    </w:lvl>
  </w:abstractNum>
  <w:abstractNum w:abstractNumId="1" w15:restartNumberingAfterBreak="0">
    <w:nsid w:val="0CBD4EC7"/>
    <w:multiLevelType w:val="hybridMultilevel"/>
    <w:tmpl w:val="FEBCFD66"/>
    <w:lvl w:ilvl="0" w:tplc="FFFFFFFF">
      <w:start w:val="1"/>
      <w:numFmt w:val="decimal"/>
      <w:lvlText w:val="%1."/>
      <w:lvlJc w:val="left"/>
      <w:pPr>
        <w:ind w:left="720" w:hanging="360"/>
      </w:pPr>
      <w:rPr>
        <w:rFonts w:hint="default"/>
      </w:rPr>
    </w:lvl>
    <w:lvl w:ilvl="1" w:tplc="08090001">
      <w:start w:val="1"/>
      <w:numFmt w:val="bullet"/>
      <w:lvlText w:val=""/>
      <w:lvlJc w:val="left"/>
      <w:pPr>
        <w:ind w:left="720" w:hanging="360"/>
      </w:pPr>
      <w:rPr>
        <w:rFonts w:ascii="Symbol" w:hAnsi="Symbol" w:hint="default"/>
      </w:r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 w15:restartNumberingAfterBreak="0">
    <w:nsid w:val="134B4763"/>
    <w:multiLevelType w:val="hybridMultilevel"/>
    <w:tmpl w:val="38AEBE6A"/>
    <w:lvl w:ilvl="0" w:tplc="FFFFFFFF">
      <w:start w:val="1"/>
      <w:numFmt w:val="decimal"/>
      <w:lvlText w:val="%1."/>
      <w:lvlJc w:val="left"/>
      <w:pPr>
        <w:ind w:left="720" w:hanging="360"/>
      </w:pPr>
      <w:rPr>
        <w:rFonts w:hint="default"/>
      </w:rPr>
    </w:lvl>
    <w:lvl w:ilvl="1" w:tplc="08090001">
      <w:start w:val="1"/>
      <w:numFmt w:val="bullet"/>
      <w:lvlText w:val=""/>
      <w:lvlJc w:val="left"/>
      <w:pPr>
        <w:ind w:left="720" w:hanging="360"/>
      </w:pPr>
      <w:rPr>
        <w:rFonts w:ascii="Symbol" w:hAnsi="Symbol" w:hint="default"/>
      </w:r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 w15:restartNumberingAfterBreak="0">
    <w:nsid w:val="154A5C46"/>
    <w:multiLevelType w:val="singleLevel"/>
    <w:tmpl w:val="8B022DFA"/>
    <w:lvl w:ilvl="0">
      <w:start w:val="1"/>
      <w:numFmt w:val="decimal"/>
      <w:pStyle w:val="Schedule"/>
      <w:lvlText w:val="%1"/>
      <w:lvlJc w:val="center"/>
      <w:pPr>
        <w:tabs>
          <w:tab w:val="num" w:pos="0"/>
        </w:tabs>
        <w:ind w:left="0" w:firstLine="0"/>
      </w:pPr>
      <w:rPr>
        <w:rFonts w:hint="default"/>
        <w:vanish/>
      </w:rPr>
    </w:lvl>
  </w:abstractNum>
  <w:abstractNum w:abstractNumId="4" w15:restartNumberingAfterBreak="0">
    <w:nsid w:val="17024C0D"/>
    <w:multiLevelType w:val="multilevel"/>
    <w:tmpl w:val="FDDA1EC2"/>
    <w:lvl w:ilvl="0">
      <w:start w:val="1"/>
      <w:numFmt w:val="decimal"/>
      <w:pStyle w:val="Part"/>
      <w:lvlText w:val="Part %1"/>
      <w:lvlJc w:val="left"/>
      <w:pPr>
        <w:tabs>
          <w:tab w:val="num" w:pos="851"/>
        </w:tabs>
        <w:ind w:left="851" w:hanging="851"/>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 w15:restartNumberingAfterBreak="0">
    <w:nsid w:val="17E00FE3"/>
    <w:multiLevelType w:val="hybridMultilevel"/>
    <w:tmpl w:val="4B241D48"/>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6" w15:restartNumberingAfterBreak="0">
    <w:nsid w:val="1933730B"/>
    <w:multiLevelType w:val="singleLevel"/>
    <w:tmpl w:val="5BC4F604"/>
    <w:lvl w:ilvl="0">
      <w:start w:val="1"/>
      <w:numFmt w:val="decimal"/>
      <w:pStyle w:val="Parties"/>
      <w:lvlText w:val="(%1)"/>
      <w:lvlJc w:val="left"/>
      <w:pPr>
        <w:tabs>
          <w:tab w:val="num" w:pos="851"/>
        </w:tabs>
        <w:ind w:left="851" w:hanging="851"/>
      </w:pPr>
    </w:lvl>
  </w:abstractNum>
  <w:abstractNum w:abstractNumId="7" w15:restartNumberingAfterBreak="0">
    <w:nsid w:val="1F343F23"/>
    <w:multiLevelType w:val="multilevel"/>
    <w:tmpl w:val="4D5E74C0"/>
    <w:lvl w:ilvl="0">
      <w:start w:val="1"/>
      <w:numFmt w:val="decimal"/>
      <w:lvlText w:val="%1."/>
      <w:lvlJc w:val="left"/>
      <w:pPr>
        <w:tabs>
          <w:tab w:val="num" w:pos="851"/>
        </w:tabs>
        <w:ind w:left="851" w:hanging="851"/>
      </w:pPr>
      <w:rPr>
        <w:rFonts w:hint="default"/>
        <w:b w:val="0"/>
        <w:i w:val="0"/>
        <w:u w:val="none"/>
      </w:rPr>
    </w:lvl>
    <w:lvl w:ilvl="1">
      <w:start w:val="1"/>
      <w:numFmt w:val="bullet"/>
      <w:lvlText w:val=""/>
      <w:lvlJc w:val="left"/>
      <w:pPr>
        <w:ind w:left="360" w:hanging="360"/>
      </w:pPr>
      <w:rPr>
        <w:rFonts w:ascii="Symbol" w:hAnsi="Symbol" w:hint="default"/>
      </w:rPr>
    </w:lvl>
    <w:lvl w:ilvl="2">
      <w:start w:val="1"/>
      <w:numFmt w:val="decimal"/>
      <w:lvlText w:val="%1.%2.%3"/>
      <w:lvlJc w:val="left"/>
      <w:pPr>
        <w:tabs>
          <w:tab w:val="num" w:pos="1843"/>
        </w:tabs>
        <w:ind w:left="1843" w:hanging="992"/>
      </w:pPr>
      <w:rPr>
        <w:rFonts w:hint="default"/>
        <w:b w:val="0"/>
        <w:i w:val="0"/>
        <w:u w:val="none"/>
      </w:rPr>
    </w:lvl>
    <w:lvl w:ilvl="3">
      <w:start w:val="1"/>
      <w:numFmt w:val="decimal"/>
      <w:lvlText w:val="%1.%2.%3.%4"/>
      <w:lvlJc w:val="left"/>
      <w:pPr>
        <w:tabs>
          <w:tab w:val="num" w:pos="3119"/>
        </w:tabs>
        <w:ind w:left="3119" w:hanging="1276"/>
      </w:pPr>
      <w:rPr>
        <w:rFonts w:hint="default"/>
        <w:b w:val="0"/>
        <w:i w:val="0"/>
        <w:u w:val="none"/>
      </w:rPr>
    </w:lvl>
    <w:lvl w:ilvl="4">
      <w:start w:val="1"/>
      <w:numFmt w:val="lowerLetter"/>
      <w:lvlText w:val="(%5)"/>
      <w:lvlJc w:val="left"/>
      <w:pPr>
        <w:tabs>
          <w:tab w:val="num" w:pos="3119"/>
        </w:tabs>
        <w:ind w:left="3119" w:hanging="1276"/>
      </w:pPr>
      <w:rPr>
        <w:rFonts w:hint="default"/>
        <w:b w:val="0"/>
        <w:i w:val="0"/>
        <w:u w:val="none"/>
      </w:rPr>
    </w:lvl>
    <w:lvl w:ilvl="5">
      <w:start w:val="1"/>
      <w:numFmt w:val="decimal"/>
      <w:lvlText w:val="(%6)"/>
      <w:lvlJc w:val="left"/>
      <w:pPr>
        <w:tabs>
          <w:tab w:val="num" w:pos="3686"/>
        </w:tabs>
        <w:ind w:left="3686" w:hanging="567"/>
      </w:pPr>
      <w:rPr>
        <w:rFonts w:hint="default"/>
      </w:rPr>
    </w:lvl>
    <w:lvl w:ilvl="6">
      <w:start w:val="1"/>
      <w:numFmt w:val="upperLetter"/>
      <w:lvlText w:val="(%7)"/>
      <w:lvlJc w:val="left"/>
      <w:pPr>
        <w:tabs>
          <w:tab w:val="num" w:pos="4253"/>
        </w:tabs>
        <w:ind w:left="4253" w:hanging="567"/>
      </w:pPr>
      <w:rPr>
        <w:rFonts w:hint="default"/>
      </w:rPr>
    </w:lvl>
    <w:lvl w:ilvl="7">
      <w:start w:val="1"/>
      <w:numFmt w:val="none"/>
      <w:lvlText w:val="(Not Defined)"/>
      <w:lvlJc w:val="left"/>
      <w:pPr>
        <w:tabs>
          <w:tab w:val="num" w:pos="3960"/>
        </w:tabs>
        <w:ind w:left="3744" w:hanging="1224"/>
      </w:pPr>
      <w:rPr>
        <w:rFonts w:hint="default"/>
      </w:rPr>
    </w:lvl>
    <w:lvl w:ilvl="8">
      <w:start w:val="1"/>
      <w:numFmt w:val="none"/>
      <w:lvlText w:val="(Not Defined)"/>
      <w:lvlJc w:val="left"/>
      <w:pPr>
        <w:tabs>
          <w:tab w:val="num" w:pos="4320"/>
        </w:tabs>
        <w:ind w:left="4320" w:hanging="1440"/>
      </w:pPr>
      <w:rPr>
        <w:rFonts w:hint="default"/>
      </w:rPr>
    </w:lvl>
  </w:abstractNum>
  <w:abstractNum w:abstractNumId="8" w15:restartNumberingAfterBreak="0">
    <w:nsid w:val="202557C0"/>
    <w:multiLevelType w:val="multilevel"/>
    <w:tmpl w:val="616CC2A4"/>
    <w:lvl w:ilvl="0">
      <w:start w:val="1"/>
      <w:numFmt w:val="lowerLetter"/>
      <w:pStyle w:val="aBankingDefinition"/>
      <w:lvlText w:val="(%1)"/>
      <w:lvlJc w:val="left"/>
      <w:pPr>
        <w:tabs>
          <w:tab w:val="num" w:pos="1843"/>
        </w:tabs>
        <w:ind w:left="1843" w:hanging="992"/>
      </w:pPr>
      <w:rPr>
        <w:rFonts w:hint="default"/>
      </w:rPr>
    </w:lvl>
    <w:lvl w:ilvl="1">
      <w:start w:val="1"/>
      <w:numFmt w:val="lowerRoman"/>
      <w:pStyle w:val="iBankingDefinition"/>
      <w:lvlText w:val="(%2)"/>
      <w:lvlJc w:val="left"/>
      <w:pPr>
        <w:tabs>
          <w:tab w:val="num" w:pos="3119"/>
        </w:tabs>
        <w:ind w:left="3119" w:hanging="1276"/>
      </w:pPr>
      <w:rPr>
        <w:rFonts w:hint="default"/>
      </w:rPr>
    </w:lvl>
    <w:lvl w:ilvl="2">
      <w:start w:val="1"/>
      <w:numFmt w:val="lowerRoman"/>
      <w:lvlText w:val="(%3)"/>
      <w:lvlJc w:val="left"/>
      <w:pPr>
        <w:tabs>
          <w:tab w:val="num" w:pos="4253"/>
        </w:tabs>
        <w:ind w:left="4253" w:hanging="1134"/>
      </w:pPr>
      <w:rPr>
        <w:rFonts w:hint="default"/>
      </w:rPr>
    </w:lvl>
    <w:lvl w:ilvl="3">
      <w:start w:val="1"/>
      <w:numFmt w:val="lowerLetter"/>
      <w:lvlText w:val="(%4)"/>
      <w:lvlJc w:val="left"/>
      <w:pPr>
        <w:tabs>
          <w:tab w:val="num" w:pos="4253"/>
        </w:tabs>
        <w:ind w:left="4253" w:hanging="1134"/>
      </w:pPr>
      <w:rPr>
        <w:rFonts w:hint="default"/>
      </w:rPr>
    </w:lvl>
    <w:lvl w:ilvl="4">
      <w:start w:val="1"/>
      <w:numFmt w:val="none"/>
      <w:lvlText w:val=""/>
      <w:lvlJc w:val="left"/>
      <w:pPr>
        <w:tabs>
          <w:tab w:val="num" w:pos="2880"/>
        </w:tabs>
        <w:ind w:left="2232" w:hanging="792"/>
      </w:pPr>
      <w:rPr>
        <w:rFonts w:hint="default"/>
      </w:rPr>
    </w:lvl>
    <w:lvl w:ilvl="5">
      <w:start w:val="1"/>
      <w:numFmt w:val="none"/>
      <w:lvlText w:val=""/>
      <w:lvlJc w:val="left"/>
      <w:pPr>
        <w:tabs>
          <w:tab w:val="num" w:pos="3240"/>
        </w:tabs>
        <w:ind w:left="2736" w:hanging="936"/>
      </w:pPr>
      <w:rPr>
        <w:rFonts w:hint="default"/>
      </w:rPr>
    </w:lvl>
    <w:lvl w:ilvl="6">
      <w:start w:val="1"/>
      <w:numFmt w:val="none"/>
      <w:lvlText w:val=""/>
      <w:lvlJc w:val="left"/>
      <w:pPr>
        <w:tabs>
          <w:tab w:val="num" w:pos="3960"/>
        </w:tabs>
        <w:ind w:left="3240" w:hanging="1080"/>
      </w:pPr>
      <w:rPr>
        <w:rFonts w:hint="default"/>
      </w:rPr>
    </w:lvl>
    <w:lvl w:ilvl="7">
      <w:start w:val="1"/>
      <w:numFmt w:val="none"/>
      <w:lvlText w:val=""/>
      <w:lvlJc w:val="left"/>
      <w:pPr>
        <w:tabs>
          <w:tab w:val="num" w:pos="4680"/>
        </w:tabs>
        <w:ind w:left="3744" w:hanging="1224"/>
      </w:pPr>
      <w:rPr>
        <w:rFonts w:hint="default"/>
      </w:rPr>
    </w:lvl>
    <w:lvl w:ilvl="8">
      <w:start w:val="1"/>
      <w:numFmt w:val="none"/>
      <w:lvlText w:val=""/>
      <w:lvlJc w:val="left"/>
      <w:pPr>
        <w:tabs>
          <w:tab w:val="num" w:pos="5040"/>
        </w:tabs>
        <w:ind w:left="4320" w:hanging="1440"/>
      </w:pPr>
      <w:rPr>
        <w:rFonts w:hint="default"/>
      </w:rPr>
    </w:lvl>
  </w:abstractNum>
  <w:abstractNum w:abstractNumId="9" w15:restartNumberingAfterBreak="0">
    <w:nsid w:val="23AE08C7"/>
    <w:multiLevelType w:val="hybridMultilevel"/>
    <w:tmpl w:val="A89CD922"/>
    <w:lvl w:ilvl="0" w:tplc="0809000F">
      <w:start w:val="1"/>
      <w:numFmt w:val="decimal"/>
      <w:lvlText w:val="%1."/>
      <w:lvlJc w:val="left"/>
      <w:pPr>
        <w:ind w:left="720" w:hanging="360"/>
      </w:pPr>
      <w:rPr>
        <w:rFonts w:hint="default"/>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0" w15:restartNumberingAfterBreak="0">
    <w:nsid w:val="271174F3"/>
    <w:multiLevelType w:val="multilevel"/>
    <w:tmpl w:val="CA70D1D0"/>
    <w:lvl w:ilvl="0">
      <w:start w:val="1"/>
      <w:numFmt w:val="decimal"/>
      <w:lvlText w:val="%1."/>
      <w:lvlJc w:val="left"/>
      <w:pPr>
        <w:tabs>
          <w:tab w:val="num" w:pos="851"/>
        </w:tabs>
        <w:ind w:left="851" w:hanging="851"/>
      </w:pPr>
      <w:rPr>
        <w:rFonts w:hint="default"/>
        <w:b w:val="0"/>
        <w:i w:val="0"/>
        <w:u w:val="none"/>
      </w:rPr>
    </w:lvl>
    <w:lvl w:ilvl="1">
      <w:start w:val="1"/>
      <w:numFmt w:val="bullet"/>
      <w:lvlText w:val=""/>
      <w:lvlJc w:val="left"/>
      <w:pPr>
        <w:ind w:left="360" w:hanging="360"/>
      </w:pPr>
      <w:rPr>
        <w:rFonts w:ascii="Wingdings" w:hAnsi="Wingdings" w:hint="default"/>
      </w:rPr>
    </w:lvl>
    <w:lvl w:ilvl="2">
      <w:start w:val="1"/>
      <w:numFmt w:val="bullet"/>
      <w:lvlText w:val=""/>
      <w:lvlJc w:val="left"/>
      <w:pPr>
        <w:ind w:left="1211" w:hanging="360"/>
      </w:pPr>
      <w:rPr>
        <w:rFonts w:ascii="Symbol" w:hAnsi="Symbol" w:hint="default"/>
      </w:rPr>
    </w:lvl>
    <w:lvl w:ilvl="3">
      <w:start w:val="1"/>
      <w:numFmt w:val="decimal"/>
      <w:lvlText w:val="%1.%2.%3.%4"/>
      <w:lvlJc w:val="left"/>
      <w:pPr>
        <w:tabs>
          <w:tab w:val="num" w:pos="3119"/>
        </w:tabs>
        <w:ind w:left="3119" w:hanging="1276"/>
      </w:pPr>
      <w:rPr>
        <w:rFonts w:hint="default"/>
        <w:b w:val="0"/>
        <w:i w:val="0"/>
        <w:u w:val="none"/>
      </w:rPr>
    </w:lvl>
    <w:lvl w:ilvl="4">
      <w:start w:val="1"/>
      <w:numFmt w:val="lowerLetter"/>
      <w:lvlText w:val="(%5)"/>
      <w:lvlJc w:val="left"/>
      <w:pPr>
        <w:tabs>
          <w:tab w:val="num" w:pos="3119"/>
        </w:tabs>
        <w:ind w:left="3119" w:hanging="1276"/>
      </w:pPr>
      <w:rPr>
        <w:rFonts w:hint="default"/>
        <w:b w:val="0"/>
        <w:i w:val="0"/>
        <w:u w:val="none"/>
      </w:rPr>
    </w:lvl>
    <w:lvl w:ilvl="5">
      <w:start w:val="1"/>
      <w:numFmt w:val="decimal"/>
      <w:lvlText w:val="(%6)"/>
      <w:lvlJc w:val="left"/>
      <w:pPr>
        <w:tabs>
          <w:tab w:val="num" w:pos="3686"/>
        </w:tabs>
        <w:ind w:left="3686" w:hanging="567"/>
      </w:pPr>
      <w:rPr>
        <w:rFonts w:hint="default"/>
      </w:rPr>
    </w:lvl>
    <w:lvl w:ilvl="6">
      <w:start w:val="1"/>
      <w:numFmt w:val="upperLetter"/>
      <w:lvlText w:val="(%7)"/>
      <w:lvlJc w:val="left"/>
      <w:pPr>
        <w:tabs>
          <w:tab w:val="num" w:pos="4253"/>
        </w:tabs>
        <w:ind w:left="4253" w:hanging="567"/>
      </w:pPr>
      <w:rPr>
        <w:rFonts w:hint="default"/>
      </w:rPr>
    </w:lvl>
    <w:lvl w:ilvl="7">
      <w:start w:val="1"/>
      <w:numFmt w:val="none"/>
      <w:lvlText w:val="(Not Defined)"/>
      <w:lvlJc w:val="left"/>
      <w:pPr>
        <w:tabs>
          <w:tab w:val="num" w:pos="3960"/>
        </w:tabs>
        <w:ind w:left="3744" w:hanging="1224"/>
      </w:pPr>
      <w:rPr>
        <w:rFonts w:hint="default"/>
      </w:rPr>
    </w:lvl>
    <w:lvl w:ilvl="8">
      <w:start w:val="1"/>
      <w:numFmt w:val="none"/>
      <w:lvlText w:val="(Not Defined)"/>
      <w:lvlJc w:val="left"/>
      <w:pPr>
        <w:tabs>
          <w:tab w:val="num" w:pos="4320"/>
        </w:tabs>
        <w:ind w:left="4320" w:hanging="1440"/>
      </w:pPr>
      <w:rPr>
        <w:rFonts w:hint="default"/>
      </w:rPr>
    </w:lvl>
  </w:abstractNum>
  <w:abstractNum w:abstractNumId="11" w15:restartNumberingAfterBreak="0">
    <w:nsid w:val="2C9F0DC3"/>
    <w:multiLevelType w:val="hybridMultilevel"/>
    <w:tmpl w:val="64964D78"/>
    <w:lvl w:ilvl="0" w:tplc="0809000B">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335D2BB5"/>
    <w:multiLevelType w:val="hybridMultilevel"/>
    <w:tmpl w:val="F2B21D72"/>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3" w15:restartNumberingAfterBreak="0">
    <w:nsid w:val="3BF67BBC"/>
    <w:multiLevelType w:val="hybridMultilevel"/>
    <w:tmpl w:val="5E1A875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41121C39"/>
    <w:multiLevelType w:val="multilevel"/>
    <w:tmpl w:val="5314B12E"/>
    <w:lvl w:ilvl="0">
      <w:start w:val="1"/>
      <w:numFmt w:val="none"/>
      <w:pStyle w:val="Body"/>
      <w:suff w:val="nothing"/>
      <w:lvlText w:val=""/>
      <w:lvlJc w:val="left"/>
      <w:pPr>
        <w:ind w:left="0" w:firstLine="0"/>
      </w:pPr>
      <w:rPr>
        <w:rFonts w:hint="default"/>
        <w:b w:val="0"/>
        <w:i w:val="0"/>
      </w:rPr>
    </w:lvl>
    <w:lvl w:ilvl="1">
      <w:start w:val="1"/>
      <w:numFmt w:val="lowerLetter"/>
      <w:pStyle w:val="aDefinition"/>
      <w:lvlText w:val="(%2)"/>
      <w:lvlJc w:val="left"/>
      <w:pPr>
        <w:tabs>
          <w:tab w:val="num" w:pos="851"/>
        </w:tabs>
        <w:ind w:left="851" w:hanging="851"/>
      </w:pPr>
      <w:rPr>
        <w:rFonts w:hint="default"/>
      </w:rPr>
    </w:lvl>
    <w:lvl w:ilvl="2">
      <w:start w:val="1"/>
      <w:numFmt w:val="lowerRoman"/>
      <w:pStyle w:val="iDefinition"/>
      <w:lvlText w:val="(%3)"/>
      <w:lvlJc w:val="left"/>
      <w:pPr>
        <w:tabs>
          <w:tab w:val="num" w:pos="1843"/>
        </w:tabs>
        <w:ind w:left="1843" w:hanging="992"/>
      </w:pPr>
      <w:rPr>
        <w:rFonts w:hint="default"/>
      </w:rPr>
    </w:lvl>
    <w:lvl w:ilvl="3">
      <w:start w:val="1"/>
      <w:numFmt w:val="bullet"/>
      <w:lvlText w:val=""/>
      <w:lvlJc w:val="left"/>
      <w:pPr>
        <w:tabs>
          <w:tab w:val="num" w:pos="1440"/>
        </w:tabs>
        <w:ind w:left="1440" w:hanging="360"/>
      </w:pPr>
      <w:rPr>
        <w:rFonts w:ascii="Symbol" w:hAnsi="Symbol" w:cs="Times New Roman"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5" w15:restartNumberingAfterBreak="0">
    <w:nsid w:val="469A55D0"/>
    <w:multiLevelType w:val="hybridMultilevel"/>
    <w:tmpl w:val="9D68182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4AEA43DE"/>
    <w:multiLevelType w:val="hybridMultilevel"/>
    <w:tmpl w:val="A600E44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4B4721CC"/>
    <w:multiLevelType w:val="hybridMultilevel"/>
    <w:tmpl w:val="075C93EA"/>
    <w:lvl w:ilvl="0" w:tplc="3888068E">
      <w:start w:val="1"/>
      <w:numFmt w:val="bullet"/>
      <w:lvlRestart w:val="0"/>
      <w:pStyle w:val="PitchChartBulletRound"/>
      <w:lvlText w:val=""/>
      <w:lvlJc w:val="left"/>
      <w:pPr>
        <w:tabs>
          <w:tab w:val="num" w:pos="170"/>
        </w:tabs>
        <w:ind w:left="170" w:hanging="170"/>
      </w:pPr>
      <w:rPr>
        <w:rFonts w:ascii="Symbol" w:hAnsi="Symbol" w:cs="Symbol" w:hint="default"/>
        <w:color w:val="7A7A78"/>
      </w:rPr>
    </w:lvl>
    <w:lvl w:ilvl="1" w:tplc="08090003">
      <w:start w:val="1"/>
      <w:numFmt w:val="bullet"/>
      <w:lvlText w:val="o"/>
      <w:lvlJc w:val="left"/>
      <w:pPr>
        <w:tabs>
          <w:tab w:val="num" w:pos="1440"/>
        </w:tabs>
        <w:ind w:left="1440" w:hanging="360"/>
      </w:pPr>
      <w:rPr>
        <w:rFonts w:ascii="Courier New" w:hAnsi="Courier New" w:cs="Courier New" w:hint="default"/>
      </w:rPr>
    </w:lvl>
    <w:lvl w:ilvl="2" w:tplc="08090005">
      <w:start w:val="1"/>
      <w:numFmt w:val="bullet"/>
      <w:lvlText w:val=""/>
      <w:lvlJc w:val="left"/>
      <w:pPr>
        <w:tabs>
          <w:tab w:val="num" w:pos="2160"/>
        </w:tabs>
        <w:ind w:left="2160" w:hanging="360"/>
      </w:pPr>
      <w:rPr>
        <w:rFonts w:ascii="Wingdings" w:hAnsi="Wingdings" w:cs="Wingdings" w:hint="default"/>
      </w:rPr>
    </w:lvl>
    <w:lvl w:ilvl="3" w:tplc="08090001">
      <w:start w:val="1"/>
      <w:numFmt w:val="bullet"/>
      <w:lvlText w:val=""/>
      <w:lvlJc w:val="left"/>
      <w:pPr>
        <w:tabs>
          <w:tab w:val="num" w:pos="2880"/>
        </w:tabs>
        <w:ind w:left="2880" w:hanging="360"/>
      </w:pPr>
      <w:rPr>
        <w:rFonts w:ascii="Symbol" w:hAnsi="Symbol" w:cs="Symbol" w:hint="default"/>
      </w:rPr>
    </w:lvl>
    <w:lvl w:ilvl="4" w:tplc="08090003">
      <w:start w:val="1"/>
      <w:numFmt w:val="bullet"/>
      <w:lvlText w:val="o"/>
      <w:lvlJc w:val="left"/>
      <w:pPr>
        <w:tabs>
          <w:tab w:val="num" w:pos="3600"/>
        </w:tabs>
        <w:ind w:left="3600" w:hanging="360"/>
      </w:pPr>
      <w:rPr>
        <w:rFonts w:ascii="Courier New" w:hAnsi="Courier New" w:cs="Courier New" w:hint="default"/>
      </w:rPr>
    </w:lvl>
    <w:lvl w:ilvl="5" w:tplc="08090005">
      <w:start w:val="1"/>
      <w:numFmt w:val="bullet"/>
      <w:lvlText w:val=""/>
      <w:lvlJc w:val="left"/>
      <w:pPr>
        <w:tabs>
          <w:tab w:val="num" w:pos="4320"/>
        </w:tabs>
        <w:ind w:left="4320" w:hanging="360"/>
      </w:pPr>
      <w:rPr>
        <w:rFonts w:ascii="Wingdings" w:hAnsi="Wingdings" w:cs="Wingdings" w:hint="default"/>
      </w:rPr>
    </w:lvl>
    <w:lvl w:ilvl="6" w:tplc="08090001">
      <w:start w:val="1"/>
      <w:numFmt w:val="bullet"/>
      <w:lvlText w:val=""/>
      <w:lvlJc w:val="left"/>
      <w:pPr>
        <w:tabs>
          <w:tab w:val="num" w:pos="5040"/>
        </w:tabs>
        <w:ind w:left="5040" w:hanging="360"/>
      </w:pPr>
      <w:rPr>
        <w:rFonts w:ascii="Symbol" w:hAnsi="Symbol" w:cs="Symbol" w:hint="default"/>
      </w:rPr>
    </w:lvl>
    <w:lvl w:ilvl="7" w:tplc="08090003">
      <w:start w:val="1"/>
      <w:numFmt w:val="bullet"/>
      <w:lvlText w:val="o"/>
      <w:lvlJc w:val="left"/>
      <w:pPr>
        <w:tabs>
          <w:tab w:val="num" w:pos="5760"/>
        </w:tabs>
        <w:ind w:left="5760" w:hanging="360"/>
      </w:pPr>
      <w:rPr>
        <w:rFonts w:ascii="Courier New" w:hAnsi="Courier New" w:cs="Courier New" w:hint="default"/>
      </w:rPr>
    </w:lvl>
    <w:lvl w:ilvl="8" w:tplc="08090005">
      <w:start w:val="1"/>
      <w:numFmt w:val="bullet"/>
      <w:lvlText w:val=""/>
      <w:lvlJc w:val="left"/>
      <w:pPr>
        <w:tabs>
          <w:tab w:val="num" w:pos="6480"/>
        </w:tabs>
        <w:ind w:left="6480" w:hanging="360"/>
      </w:pPr>
      <w:rPr>
        <w:rFonts w:ascii="Wingdings" w:hAnsi="Wingdings" w:cs="Wingdings" w:hint="default"/>
      </w:rPr>
    </w:lvl>
  </w:abstractNum>
  <w:abstractNum w:abstractNumId="18" w15:restartNumberingAfterBreak="0">
    <w:nsid w:val="4C146598"/>
    <w:multiLevelType w:val="hybridMultilevel"/>
    <w:tmpl w:val="AA0E58C2"/>
    <w:lvl w:ilvl="0" w:tplc="4080EA9A">
      <w:start w:val="1"/>
      <w:numFmt w:val="bullet"/>
      <w:lvlRestart w:val="0"/>
      <w:pStyle w:val="PitchBulletblock"/>
      <w:lvlText w:val="|"/>
      <w:lvlJc w:val="left"/>
      <w:pPr>
        <w:tabs>
          <w:tab w:val="num" w:pos="357"/>
        </w:tabs>
        <w:ind w:left="357" w:hanging="357"/>
      </w:pPr>
      <w:rPr>
        <w:rFonts w:ascii="Wide Latin" w:hAnsi="Wide Latin" w:hint="default"/>
        <w:b/>
        <w:color w:val="E10014"/>
        <w:sz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4F720DD2"/>
    <w:multiLevelType w:val="hybridMultilevel"/>
    <w:tmpl w:val="53986DB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549D5A41"/>
    <w:multiLevelType w:val="multilevel"/>
    <w:tmpl w:val="3B42AB26"/>
    <w:lvl w:ilvl="0">
      <w:start w:val="1"/>
      <w:numFmt w:val="decimal"/>
      <w:pStyle w:val="Section"/>
      <w:lvlText w:val="SECTION %1"/>
      <w:lvlJc w:val="left"/>
      <w:pPr>
        <w:ind w:left="360" w:hanging="360"/>
      </w:pPr>
      <w:rPr>
        <w:rFonts w:hint="default"/>
        <w:b/>
        <w:i w:val="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5D5604DE"/>
    <w:multiLevelType w:val="hybridMultilevel"/>
    <w:tmpl w:val="7A103E7C"/>
    <w:lvl w:ilvl="0" w:tplc="4A841550">
      <w:start w:val="1"/>
      <w:numFmt w:val="lowerLetter"/>
      <w:pStyle w:val="abcdDefinition"/>
      <w:lvlText w:val="(%1)"/>
      <w:lvlJc w:val="left"/>
      <w:pPr>
        <w:ind w:left="851" w:hanging="851"/>
      </w:pPr>
      <w:rPr>
        <w:rFonts w:hint="default"/>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2" w15:restartNumberingAfterBreak="0">
    <w:nsid w:val="62787184"/>
    <w:multiLevelType w:val="multilevel"/>
    <w:tmpl w:val="C4440552"/>
    <w:lvl w:ilvl="0">
      <w:start w:val="1"/>
      <w:numFmt w:val="decimal"/>
      <w:pStyle w:val="Level1"/>
      <w:lvlText w:val="%1."/>
      <w:lvlJc w:val="left"/>
      <w:pPr>
        <w:tabs>
          <w:tab w:val="num" w:pos="851"/>
        </w:tabs>
        <w:ind w:left="851" w:hanging="851"/>
      </w:pPr>
      <w:rPr>
        <w:rFonts w:hint="default"/>
        <w:b w:val="0"/>
        <w:i w:val="0"/>
        <w:u w:val="none"/>
      </w:rPr>
    </w:lvl>
    <w:lvl w:ilvl="1">
      <w:start w:val="1"/>
      <w:numFmt w:val="bullet"/>
      <w:pStyle w:val="NumberedBullet2work"/>
      <w:lvlText w:val=""/>
      <w:lvlJc w:val="left"/>
      <w:pPr>
        <w:ind w:left="360" w:hanging="360"/>
      </w:pPr>
      <w:rPr>
        <w:rFonts w:ascii="Symbol" w:hAnsi="Symbol" w:hint="default"/>
        <w:b w:val="0"/>
        <w:i w:val="0"/>
        <w:u w:val="none"/>
      </w:rPr>
    </w:lvl>
    <w:lvl w:ilvl="2">
      <w:start w:val="1"/>
      <w:numFmt w:val="bullet"/>
      <w:lvlText w:val=""/>
      <w:lvlJc w:val="left"/>
      <w:pPr>
        <w:ind w:left="1211" w:hanging="360"/>
      </w:pPr>
      <w:rPr>
        <w:rFonts w:ascii="Symbol" w:hAnsi="Symbol" w:hint="default"/>
        <w:b w:val="0"/>
        <w:i w:val="0"/>
        <w:u w:val="none"/>
      </w:rPr>
    </w:lvl>
    <w:lvl w:ilvl="3">
      <w:start w:val="1"/>
      <w:numFmt w:val="decimal"/>
      <w:lvlText w:val="%1.%2.%3.%4"/>
      <w:lvlJc w:val="left"/>
      <w:pPr>
        <w:tabs>
          <w:tab w:val="num" w:pos="3119"/>
        </w:tabs>
        <w:ind w:left="3119" w:hanging="1276"/>
      </w:pPr>
      <w:rPr>
        <w:rFonts w:hint="default"/>
        <w:b w:val="0"/>
        <w:i w:val="0"/>
        <w:u w:val="none"/>
      </w:rPr>
    </w:lvl>
    <w:lvl w:ilvl="4">
      <w:start w:val="1"/>
      <w:numFmt w:val="lowerLetter"/>
      <w:lvlText w:val="(%5)"/>
      <w:lvlJc w:val="left"/>
      <w:pPr>
        <w:tabs>
          <w:tab w:val="num" w:pos="3119"/>
        </w:tabs>
        <w:ind w:left="3119" w:hanging="1276"/>
      </w:pPr>
      <w:rPr>
        <w:rFonts w:hint="default"/>
        <w:b w:val="0"/>
        <w:i w:val="0"/>
        <w:u w:val="none"/>
      </w:rPr>
    </w:lvl>
    <w:lvl w:ilvl="5">
      <w:start w:val="1"/>
      <w:numFmt w:val="decimal"/>
      <w:lvlText w:val="(%6)"/>
      <w:lvlJc w:val="left"/>
      <w:pPr>
        <w:tabs>
          <w:tab w:val="num" w:pos="3686"/>
        </w:tabs>
        <w:ind w:left="3686" w:hanging="567"/>
      </w:pPr>
      <w:rPr>
        <w:rFonts w:hint="default"/>
      </w:rPr>
    </w:lvl>
    <w:lvl w:ilvl="6">
      <w:start w:val="1"/>
      <w:numFmt w:val="upperLetter"/>
      <w:lvlText w:val="(%7)"/>
      <w:lvlJc w:val="left"/>
      <w:pPr>
        <w:tabs>
          <w:tab w:val="num" w:pos="4253"/>
        </w:tabs>
        <w:ind w:left="4253" w:hanging="567"/>
      </w:pPr>
      <w:rPr>
        <w:rFonts w:hint="default"/>
      </w:rPr>
    </w:lvl>
    <w:lvl w:ilvl="7">
      <w:start w:val="1"/>
      <w:numFmt w:val="none"/>
      <w:lvlText w:val="(Not Defined)"/>
      <w:lvlJc w:val="left"/>
      <w:pPr>
        <w:tabs>
          <w:tab w:val="num" w:pos="3960"/>
        </w:tabs>
        <w:ind w:left="3744" w:hanging="1224"/>
      </w:pPr>
      <w:rPr>
        <w:rFonts w:hint="default"/>
      </w:rPr>
    </w:lvl>
    <w:lvl w:ilvl="8">
      <w:start w:val="1"/>
      <w:numFmt w:val="none"/>
      <w:lvlText w:val="(Not Defined)"/>
      <w:lvlJc w:val="left"/>
      <w:pPr>
        <w:tabs>
          <w:tab w:val="num" w:pos="4320"/>
        </w:tabs>
        <w:ind w:left="4320" w:hanging="1440"/>
      </w:pPr>
      <w:rPr>
        <w:rFonts w:hint="default"/>
      </w:rPr>
    </w:lvl>
  </w:abstractNum>
  <w:abstractNum w:abstractNumId="23" w15:restartNumberingAfterBreak="0">
    <w:nsid w:val="63270F99"/>
    <w:multiLevelType w:val="multilevel"/>
    <w:tmpl w:val="9D7C0718"/>
    <w:lvl w:ilvl="0">
      <w:start w:val="1"/>
      <w:numFmt w:val="bullet"/>
      <w:pStyle w:val="Bullet1"/>
      <w:lvlText w:val=""/>
      <w:lvlJc w:val="left"/>
      <w:pPr>
        <w:tabs>
          <w:tab w:val="num" w:pos="851"/>
        </w:tabs>
        <w:ind w:left="851" w:hanging="851"/>
      </w:pPr>
      <w:rPr>
        <w:rFonts w:ascii="Symbol" w:hAnsi="Symbol" w:hint="default"/>
        <w:b w:val="0"/>
        <w:i w:val="0"/>
        <w:u w:val="none"/>
      </w:rPr>
    </w:lvl>
    <w:lvl w:ilvl="1">
      <w:start w:val="1"/>
      <w:numFmt w:val="bullet"/>
      <w:pStyle w:val="Bullet2"/>
      <w:lvlText w:val=""/>
      <w:lvlJc w:val="left"/>
      <w:pPr>
        <w:tabs>
          <w:tab w:val="num" w:pos="1843"/>
        </w:tabs>
        <w:ind w:left="1843" w:hanging="992"/>
      </w:pPr>
      <w:rPr>
        <w:rFonts w:ascii="Symbol" w:hAnsi="Symbol" w:hint="default"/>
        <w:b w:val="0"/>
        <w:i w:val="0"/>
        <w:u w:val="none"/>
      </w:rPr>
    </w:lvl>
    <w:lvl w:ilvl="2">
      <w:start w:val="1"/>
      <w:numFmt w:val="bullet"/>
      <w:pStyle w:val="Bullet3"/>
      <w:lvlText w:val=""/>
      <w:lvlJc w:val="left"/>
      <w:pPr>
        <w:tabs>
          <w:tab w:val="num" w:pos="3119"/>
        </w:tabs>
        <w:ind w:left="3119" w:hanging="1276"/>
      </w:pPr>
      <w:rPr>
        <w:rFonts w:ascii="Symbol" w:hAnsi="Symbol" w:hint="default"/>
        <w:b w:val="0"/>
        <w:i w:val="0"/>
        <w:u w:val="none"/>
      </w:rPr>
    </w:lvl>
    <w:lvl w:ilvl="3">
      <w:start w:val="1"/>
      <w:numFmt w:val="lowerLetter"/>
      <w:isLgl/>
      <w:lvlText w:val="%1(Not Defined)"/>
      <w:lvlJc w:val="left"/>
      <w:pPr>
        <w:tabs>
          <w:tab w:val="num" w:pos="4505"/>
        </w:tabs>
        <w:ind w:left="4122" w:hanging="1417"/>
      </w:pPr>
      <w:rPr>
        <w:rFonts w:hint="default"/>
        <w:b w:val="0"/>
        <w:i w:val="0"/>
        <w:u w:val="none"/>
      </w:rPr>
    </w:lvl>
    <w:lvl w:ilvl="4">
      <w:start w:val="1"/>
      <w:numFmt w:val="none"/>
      <w:lvlText w:val="(Not Defined)"/>
      <w:lvlJc w:val="left"/>
      <w:pPr>
        <w:tabs>
          <w:tab w:val="num" w:pos="5562"/>
        </w:tabs>
        <w:ind w:left="4689" w:hanging="567"/>
      </w:pPr>
      <w:rPr>
        <w:rFonts w:hint="default"/>
        <w:b w:val="0"/>
        <w:i w:val="0"/>
        <w:u w:val="none"/>
      </w:rPr>
    </w:lvl>
    <w:lvl w:ilvl="5">
      <w:start w:val="1"/>
      <w:numFmt w:val="none"/>
      <w:lvlText w:val="(Not Defined)"/>
      <w:lvlJc w:val="left"/>
      <w:pPr>
        <w:tabs>
          <w:tab w:val="num" w:pos="6129"/>
        </w:tabs>
        <w:ind w:left="5256" w:hanging="567"/>
      </w:pPr>
      <w:rPr>
        <w:rFonts w:hint="default"/>
        <w:b w:val="0"/>
        <w:i w:val="0"/>
      </w:rPr>
    </w:lvl>
    <w:lvl w:ilvl="6">
      <w:start w:val="1"/>
      <w:numFmt w:val="none"/>
      <w:lvlText w:val="(Not Defined)"/>
      <w:lvlJc w:val="left"/>
      <w:pPr>
        <w:tabs>
          <w:tab w:val="num" w:pos="4320"/>
        </w:tabs>
        <w:ind w:left="3960" w:hanging="1080"/>
      </w:pPr>
      <w:rPr>
        <w:rFonts w:hint="default"/>
        <w:b w:val="0"/>
        <w:i w:val="0"/>
      </w:rPr>
    </w:lvl>
    <w:lvl w:ilvl="7">
      <w:start w:val="1"/>
      <w:numFmt w:val="none"/>
      <w:lvlText w:val="(Not Defined)"/>
      <w:lvlJc w:val="left"/>
      <w:pPr>
        <w:tabs>
          <w:tab w:val="num" w:pos="4680"/>
        </w:tabs>
        <w:ind w:left="4464" w:hanging="1224"/>
      </w:pPr>
      <w:rPr>
        <w:rFonts w:hint="default"/>
        <w:b w:val="0"/>
        <w:i w:val="0"/>
      </w:rPr>
    </w:lvl>
    <w:lvl w:ilvl="8">
      <w:start w:val="1"/>
      <w:numFmt w:val="none"/>
      <w:lvlText w:val="(Not Defined)"/>
      <w:lvlJc w:val="left"/>
      <w:pPr>
        <w:tabs>
          <w:tab w:val="num" w:pos="5040"/>
        </w:tabs>
        <w:ind w:left="5040" w:hanging="1440"/>
      </w:pPr>
      <w:rPr>
        <w:rFonts w:hint="default"/>
        <w:b w:val="0"/>
        <w:i w:val="0"/>
      </w:rPr>
    </w:lvl>
  </w:abstractNum>
  <w:abstractNum w:abstractNumId="24" w15:restartNumberingAfterBreak="0">
    <w:nsid w:val="63520EEB"/>
    <w:multiLevelType w:val="multilevel"/>
    <w:tmpl w:val="CA70D1D0"/>
    <w:lvl w:ilvl="0">
      <w:start w:val="1"/>
      <w:numFmt w:val="decimal"/>
      <w:lvlText w:val="%1."/>
      <w:lvlJc w:val="left"/>
      <w:pPr>
        <w:tabs>
          <w:tab w:val="num" w:pos="851"/>
        </w:tabs>
        <w:ind w:left="851" w:hanging="851"/>
      </w:pPr>
      <w:rPr>
        <w:rFonts w:hint="default"/>
        <w:b w:val="0"/>
        <w:i w:val="0"/>
        <w:u w:val="none"/>
      </w:rPr>
    </w:lvl>
    <w:lvl w:ilvl="1">
      <w:start w:val="1"/>
      <w:numFmt w:val="bullet"/>
      <w:lvlText w:val=""/>
      <w:lvlJc w:val="left"/>
      <w:pPr>
        <w:ind w:left="360" w:hanging="360"/>
      </w:pPr>
      <w:rPr>
        <w:rFonts w:ascii="Wingdings" w:hAnsi="Wingdings" w:hint="default"/>
      </w:rPr>
    </w:lvl>
    <w:lvl w:ilvl="2">
      <w:start w:val="1"/>
      <w:numFmt w:val="bullet"/>
      <w:lvlText w:val=""/>
      <w:lvlJc w:val="left"/>
      <w:pPr>
        <w:ind w:left="1211" w:hanging="360"/>
      </w:pPr>
      <w:rPr>
        <w:rFonts w:ascii="Symbol" w:hAnsi="Symbol" w:hint="default"/>
      </w:rPr>
    </w:lvl>
    <w:lvl w:ilvl="3">
      <w:start w:val="1"/>
      <w:numFmt w:val="decimal"/>
      <w:lvlText w:val="%1.%2.%3.%4"/>
      <w:lvlJc w:val="left"/>
      <w:pPr>
        <w:tabs>
          <w:tab w:val="num" w:pos="3119"/>
        </w:tabs>
        <w:ind w:left="3119" w:hanging="1276"/>
      </w:pPr>
      <w:rPr>
        <w:rFonts w:hint="default"/>
        <w:b w:val="0"/>
        <w:i w:val="0"/>
        <w:u w:val="none"/>
      </w:rPr>
    </w:lvl>
    <w:lvl w:ilvl="4">
      <w:start w:val="1"/>
      <w:numFmt w:val="lowerLetter"/>
      <w:lvlText w:val="(%5)"/>
      <w:lvlJc w:val="left"/>
      <w:pPr>
        <w:tabs>
          <w:tab w:val="num" w:pos="3119"/>
        </w:tabs>
        <w:ind w:left="3119" w:hanging="1276"/>
      </w:pPr>
      <w:rPr>
        <w:rFonts w:hint="default"/>
        <w:b w:val="0"/>
        <w:i w:val="0"/>
        <w:u w:val="none"/>
      </w:rPr>
    </w:lvl>
    <w:lvl w:ilvl="5">
      <w:start w:val="1"/>
      <w:numFmt w:val="decimal"/>
      <w:lvlText w:val="(%6)"/>
      <w:lvlJc w:val="left"/>
      <w:pPr>
        <w:tabs>
          <w:tab w:val="num" w:pos="3686"/>
        </w:tabs>
        <w:ind w:left="3686" w:hanging="567"/>
      </w:pPr>
      <w:rPr>
        <w:rFonts w:hint="default"/>
      </w:rPr>
    </w:lvl>
    <w:lvl w:ilvl="6">
      <w:start w:val="1"/>
      <w:numFmt w:val="upperLetter"/>
      <w:lvlText w:val="(%7)"/>
      <w:lvlJc w:val="left"/>
      <w:pPr>
        <w:tabs>
          <w:tab w:val="num" w:pos="4253"/>
        </w:tabs>
        <w:ind w:left="4253" w:hanging="567"/>
      </w:pPr>
      <w:rPr>
        <w:rFonts w:hint="default"/>
      </w:rPr>
    </w:lvl>
    <w:lvl w:ilvl="7">
      <w:start w:val="1"/>
      <w:numFmt w:val="none"/>
      <w:lvlText w:val="(Not Defined)"/>
      <w:lvlJc w:val="left"/>
      <w:pPr>
        <w:tabs>
          <w:tab w:val="num" w:pos="3960"/>
        </w:tabs>
        <w:ind w:left="3744" w:hanging="1224"/>
      </w:pPr>
      <w:rPr>
        <w:rFonts w:hint="default"/>
      </w:rPr>
    </w:lvl>
    <w:lvl w:ilvl="8">
      <w:start w:val="1"/>
      <w:numFmt w:val="none"/>
      <w:lvlText w:val="(Not Defined)"/>
      <w:lvlJc w:val="left"/>
      <w:pPr>
        <w:tabs>
          <w:tab w:val="num" w:pos="4320"/>
        </w:tabs>
        <w:ind w:left="4320" w:hanging="1440"/>
      </w:pPr>
      <w:rPr>
        <w:rFonts w:hint="default"/>
      </w:rPr>
    </w:lvl>
  </w:abstractNum>
  <w:abstractNum w:abstractNumId="25" w15:restartNumberingAfterBreak="0">
    <w:nsid w:val="6D8430C5"/>
    <w:multiLevelType w:val="hybridMultilevel"/>
    <w:tmpl w:val="4CD86B08"/>
    <w:lvl w:ilvl="0" w:tplc="096A8154">
      <w:start w:val="1"/>
      <w:numFmt w:val="bullet"/>
      <w:lvlRestart w:val="0"/>
      <w:pStyle w:val="PitchBulletsquare"/>
      <w:lvlText w:val="■"/>
      <w:lvlJc w:val="left"/>
      <w:pPr>
        <w:tabs>
          <w:tab w:val="num" w:pos="357"/>
        </w:tabs>
        <w:ind w:left="357" w:hanging="357"/>
      </w:pPr>
      <w:rPr>
        <w:rFonts w:ascii="Arial" w:hAnsi="Arial" w:cs="Arial" w:hint="default"/>
        <w:color w:val="E10014"/>
        <w:sz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6D994A51"/>
    <w:multiLevelType w:val="multilevel"/>
    <w:tmpl w:val="C4440552"/>
    <w:lvl w:ilvl="0">
      <w:start w:val="1"/>
      <w:numFmt w:val="decimal"/>
      <w:lvlText w:val="%1."/>
      <w:lvlJc w:val="left"/>
      <w:pPr>
        <w:tabs>
          <w:tab w:val="num" w:pos="851"/>
        </w:tabs>
        <w:ind w:left="851" w:hanging="851"/>
      </w:pPr>
      <w:rPr>
        <w:rFonts w:hint="default"/>
        <w:b w:val="0"/>
        <w:i w:val="0"/>
        <w:u w:val="none"/>
      </w:rPr>
    </w:lvl>
    <w:lvl w:ilvl="1">
      <w:start w:val="1"/>
      <w:numFmt w:val="bullet"/>
      <w:lvlText w:val=""/>
      <w:lvlJc w:val="left"/>
      <w:pPr>
        <w:ind w:left="360" w:hanging="360"/>
      </w:pPr>
      <w:rPr>
        <w:rFonts w:ascii="Symbol" w:hAnsi="Symbol" w:hint="default"/>
      </w:rPr>
    </w:lvl>
    <w:lvl w:ilvl="2">
      <w:start w:val="1"/>
      <w:numFmt w:val="bullet"/>
      <w:lvlText w:val=""/>
      <w:lvlJc w:val="left"/>
      <w:pPr>
        <w:ind w:left="1211" w:hanging="360"/>
      </w:pPr>
      <w:rPr>
        <w:rFonts w:ascii="Symbol" w:hAnsi="Symbol" w:hint="default"/>
        <w:b w:val="0"/>
        <w:i w:val="0"/>
        <w:u w:val="none"/>
      </w:rPr>
    </w:lvl>
    <w:lvl w:ilvl="3">
      <w:start w:val="1"/>
      <w:numFmt w:val="decimal"/>
      <w:lvlText w:val="%1.%2.%3.%4"/>
      <w:lvlJc w:val="left"/>
      <w:pPr>
        <w:tabs>
          <w:tab w:val="num" w:pos="3119"/>
        </w:tabs>
        <w:ind w:left="3119" w:hanging="1276"/>
      </w:pPr>
      <w:rPr>
        <w:rFonts w:hint="default"/>
        <w:b w:val="0"/>
        <w:i w:val="0"/>
        <w:u w:val="none"/>
      </w:rPr>
    </w:lvl>
    <w:lvl w:ilvl="4">
      <w:start w:val="1"/>
      <w:numFmt w:val="lowerLetter"/>
      <w:lvlText w:val="(%5)"/>
      <w:lvlJc w:val="left"/>
      <w:pPr>
        <w:tabs>
          <w:tab w:val="num" w:pos="3119"/>
        </w:tabs>
        <w:ind w:left="3119" w:hanging="1276"/>
      </w:pPr>
      <w:rPr>
        <w:rFonts w:hint="default"/>
        <w:b w:val="0"/>
        <w:i w:val="0"/>
        <w:u w:val="none"/>
      </w:rPr>
    </w:lvl>
    <w:lvl w:ilvl="5">
      <w:start w:val="1"/>
      <w:numFmt w:val="decimal"/>
      <w:lvlText w:val="(%6)"/>
      <w:lvlJc w:val="left"/>
      <w:pPr>
        <w:tabs>
          <w:tab w:val="num" w:pos="3686"/>
        </w:tabs>
        <w:ind w:left="3686" w:hanging="567"/>
      </w:pPr>
      <w:rPr>
        <w:rFonts w:hint="default"/>
      </w:rPr>
    </w:lvl>
    <w:lvl w:ilvl="6">
      <w:start w:val="1"/>
      <w:numFmt w:val="upperLetter"/>
      <w:lvlText w:val="(%7)"/>
      <w:lvlJc w:val="left"/>
      <w:pPr>
        <w:tabs>
          <w:tab w:val="num" w:pos="4253"/>
        </w:tabs>
        <w:ind w:left="4253" w:hanging="567"/>
      </w:pPr>
      <w:rPr>
        <w:rFonts w:hint="default"/>
      </w:rPr>
    </w:lvl>
    <w:lvl w:ilvl="7">
      <w:start w:val="1"/>
      <w:numFmt w:val="none"/>
      <w:lvlText w:val="(Not Defined)"/>
      <w:lvlJc w:val="left"/>
      <w:pPr>
        <w:tabs>
          <w:tab w:val="num" w:pos="3960"/>
        </w:tabs>
        <w:ind w:left="3744" w:hanging="1224"/>
      </w:pPr>
      <w:rPr>
        <w:rFonts w:hint="default"/>
      </w:rPr>
    </w:lvl>
    <w:lvl w:ilvl="8">
      <w:start w:val="1"/>
      <w:numFmt w:val="none"/>
      <w:lvlText w:val="(Not Defined)"/>
      <w:lvlJc w:val="left"/>
      <w:pPr>
        <w:tabs>
          <w:tab w:val="num" w:pos="4320"/>
        </w:tabs>
        <w:ind w:left="4320" w:hanging="1440"/>
      </w:pPr>
      <w:rPr>
        <w:rFonts w:hint="default"/>
      </w:rPr>
    </w:lvl>
  </w:abstractNum>
  <w:abstractNum w:abstractNumId="27" w15:restartNumberingAfterBreak="0">
    <w:nsid w:val="6E795EF1"/>
    <w:multiLevelType w:val="hybridMultilevel"/>
    <w:tmpl w:val="3D64B84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6FEA21A5"/>
    <w:multiLevelType w:val="hybridMultilevel"/>
    <w:tmpl w:val="10DAFCD8"/>
    <w:lvl w:ilvl="0" w:tplc="84C04FA0">
      <w:start w:val="1"/>
      <w:numFmt w:val="bullet"/>
      <w:lvlRestart w:val="0"/>
      <w:pStyle w:val="PitchBulletsubsquare"/>
      <w:lvlText w:val=""/>
      <w:lvlJc w:val="left"/>
      <w:pPr>
        <w:tabs>
          <w:tab w:val="num" w:pos="1208"/>
        </w:tabs>
        <w:ind w:left="1208" w:hanging="488"/>
      </w:pPr>
      <w:rPr>
        <w:rFonts w:ascii="Wingdings" w:hAnsi="Wingdings" w:hint="default"/>
        <w:b w:val="0"/>
        <w:color w:val="E10014"/>
        <w:sz w:val="16"/>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29" w15:restartNumberingAfterBreak="0">
    <w:nsid w:val="6FEE57CE"/>
    <w:multiLevelType w:val="hybridMultilevel"/>
    <w:tmpl w:val="0C94CB5A"/>
    <w:lvl w:ilvl="0" w:tplc="FFFFFFFF">
      <w:start w:val="1"/>
      <w:numFmt w:val="decimal"/>
      <w:lvlText w:val="%1."/>
      <w:lvlJc w:val="left"/>
      <w:pPr>
        <w:ind w:left="720" w:hanging="360"/>
      </w:pPr>
      <w:rPr>
        <w:rFonts w:hint="default"/>
      </w:rPr>
    </w:lvl>
    <w:lvl w:ilvl="1" w:tplc="08090001">
      <w:start w:val="1"/>
      <w:numFmt w:val="bullet"/>
      <w:lvlText w:val=""/>
      <w:lvlJc w:val="left"/>
      <w:pPr>
        <w:ind w:left="720" w:hanging="360"/>
      </w:pPr>
      <w:rPr>
        <w:rFonts w:ascii="Symbol" w:hAnsi="Symbol" w:hint="default"/>
      </w:r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0" w15:restartNumberingAfterBreak="0">
    <w:nsid w:val="719C40F8"/>
    <w:multiLevelType w:val="hybridMultilevel"/>
    <w:tmpl w:val="82F09050"/>
    <w:lvl w:ilvl="0" w:tplc="FFFFFFFF">
      <w:start w:val="1"/>
      <w:numFmt w:val="decimal"/>
      <w:lvlText w:val="%1."/>
      <w:lvlJc w:val="left"/>
      <w:pPr>
        <w:ind w:left="720" w:hanging="360"/>
      </w:pPr>
      <w:rPr>
        <w:rFonts w:hint="default"/>
      </w:rPr>
    </w:lvl>
    <w:lvl w:ilvl="1" w:tplc="08090001">
      <w:start w:val="1"/>
      <w:numFmt w:val="bullet"/>
      <w:lvlText w:val=""/>
      <w:lvlJc w:val="left"/>
      <w:pPr>
        <w:ind w:left="720" w:hanging="360"/>
      </w:pPr>
      <w:rPr>
        <w:rFonts w:ascii="Symbol" w:hAnsi="Symbol" w:hint="default"/>
      </w:r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1" w15:restartNumberingAfterBreak="0">
    <w:nsid w:val="74DD1AEA"/>
    <w:multiLevelType w:val="hybridMultilevel"/>
    <w:tmpl w:val="2D86CB8A"/>
    <w:lvl w:ilvl="0" w:tplc="FFFFFFFF">
      <w:start w:val="1"/>
      <w:numFmt w:val="decimal"/>
      <w:lvlText w:val="%1."/>
      <w:lvlJc w:val="left"/>
      <w:pPr>
        <w:ind w:left="720" w:hanging="360"/>
      </w:pPr>
      <w:rPr>
        <w:rFonts w:hint="default"/>
      </w:rPr>
    </w:lvl>
    <w:lvl w:ilvl="1" w:tplc="08090001">
      <w:start w:val="1"/>
      <w:numFmt w:val="bullet"/>
      <w:lvlText w:val=""/>
      <w:lvlJc w:val="left"/>
      <w:pPr>
        <w:ind w:left="720" w:hanging="360"/>
      </w:pPr>
      <w:rPr>
        <w:rFonts w:ascii="Symbol" w:hAnsi="Symbol" w:hint="default"/>
      </w:r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2" w15:restartNumberingAfterBreak="0">
    <w:nsid w:val="764B5C04"/>
    <w:multiLevelType w:val="hybridMultilevel"/>
    <w:tmpl w:val="7FDECC84"/>
    <w:lvl w:ilvl="0" w:tplc="FFFFFFFF">
      <w:start w:val="1"/>
      <w:numFmt w:val="decimal"/>
      <w:lvlText w:val="%1."/>
      <w:lvlJc w:val="left"/>
      <w:pPr>
        <w:ind w:left="720" w:hanging="360"/>
      </w:pPr>
      <w:rPr>
        <w:rFonts w:hint="default"/>
      </w:rPr>
    </w:lvl>
    <w:lvl w:ilvl="1" w:tplc="08090001">
      <w:start w:val="1"/>
      <w:numFmt w:val="bullet"/>
      <w:lvlText w:val=""/>
      <w:lvlJc w:val="left"/>
      <w:pPr>
        <w:ind w:left="720" w:hanging="360"/>
      </w:pPr>
      <w:rPr>
        <w:rFonts w:ascii="Symbol" w:hAnsi="Symbol" w:hint="default"/>
      </w:r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3" w15:restartNumberingAfterBreak="0">
    <w:nsid w:val="797849DD"/>
    <w:multiLevelType w:val="hybridMultilevel"/>
    <w:tmpl w:val="025A9BF6"/>
    <w:lvl w:ilvl="0" w:tplc="9E84D19E">
      <w:start w:val="1"/>
      <w:numFmt w:val="bullet"/>
      <w:pStyle w:val="PitchBodyItalic"/>
      <w:lvlText w:val=""/>
      <w:lvlJc w:val="left"/>
      <w:pPr>
        <w:tabs>
          <w:tab w:val="num" w:pos="357"/>
        </w:tabs>
        <w:ind w:left="357" w:hanging="357"/>
      </w:pPr>
      <w:rPr>
        <w:rFonts w:ascii="Wingdings" w:hAnsi="Wingdings" w:hint="default"/>
        <w:color w:val="711F7E"/>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4" w15:restartNumberingAfterBreak="0">
    <w:nsid w:val="7B9D102E"/>
    <w:multiLevelType w:val="singleLevel"/>
    <w:tmpl w:val="2CF64530"/>
    <w:lvl w:ilvl="0">
      <w:start w:val="1"/>
      <w:numFmt w:val="upperLetter"/>
      <w:pStyle w:val="Background"/>
      <w:lvlText w:val="(%1)"/>
      <w:lvlJc w:val="left"/>
      <w:pPr>
        <w:tabs>
          <w:tab w:val="num" w:pos="851"/>
        </w:tabs>
        <w:ind w:left="851" w:hanging="851"/>
      </w:pPr>
    </w:lvl>
  </w:abstractNum>
  <w:abstractNum w:abstractNumId="35" w15:restartNumberingAfterBreak="0">
    <w:nsid w:val="7D84057B"/>
    <w:multiLevelType w:val="hybridMultilevel"/>
    <w:tmpl w:val="93DE5028"/>
    <w:lvl w:ilvl="0" w:tplc="2E445C7C">
      <w:start w:val="1"/>
      <w:numFmt w:val="upperRoman"/>
      <w:pStyle w:val="PartBanking"/>
      <w:lvlText w:val="Part %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6" w15:restartNumberingAfterBreak="0">
    <w:nsid w:val="7E915E80"/>
    <w:multiLevelType w:val="hybridMultilevel"/>
    <w:tmpl w:val="27BA9268"/>
    <w:lvl w:ilvl="0" w:tplc="9E5E1E68">
      <w:start w:val="1"/>
      <w:numFmt w:val="bullet"/>
      <w:lvlRestart w:val="0"/>
      <w:pStyle w:val="PitchBulletsubblock"/>
      <w:lvlText w:val="│"/>
      <w:lvlJc w:val="left"/>
      <w:pPr>
        <w:tabs>
          <w:tab w:val="num" w:pos="845"/>
        </w:tabs>
        <w:ind w:left="845" w:hanging="488"/>
      </w:pPr>
      <w:rPr>
        <w:rFonts w:ascii="Arial" w:hAnsi="Arial" w:cs="Arial" w:hint="default"/>
        <w:b/>
        <w:color w:val="E10014"/>
        <w:sz w:val="16"/>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7" w15:restartNumberingAfterBreak="0">
    <w:nsid w:val="7E9728A1"/>
    <w:multiLevelType w:val="hybridMultilevel"/>
    <w:tmpl w:val="BB229F5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78548087">
    <w:abstractNumId w:val="22"/>
  </w:num>
  <w:num w:numId="2" w16cid:durableId="350684695">
    <w:abstractNumId w:val="33"/>
  </w:num>
  <w:num w:numId="3" w16cid:durableId="1064527576">
    <w:abstractNumId w:val="17"/>
  </w:num>
  <w:num w:numId="4" w16cid:durableId="95953989">
    <w:abstractNumId w:val="3"/>
  </w:num>
  <w:num w:numId="5" w16cid:durableId="199248349">
    <w:abstractNumId w:val="28"/>
  </w:num>
  <w:num w:numId="6" w16cid:durableId="1258832010">
    <w:abstractNumId w:val="18"/>
  </w:num>
  <w:num w:numId="7" w16cid:durableId="1791585401">
    <w:abstractNumId w:val="36"/>
  </w:num>
  <w:num w:numId="8" w16cid:durableId="1411192402">
    <w:abstractNumId w:val="25"/>
  </w:num>
  <w:num w:numId="9" w16cid:durableId="102380201">
    <w:abstractNumId w:val="14"/>
  </w:num>
  <w:num w:numId="10" w16cid:durableId="1008144242">
    <w:abstractNumId w:val="2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675958548">
    <w:abstractNumId w:val="21"/>
  </w:num>
  <w:num w:numId="12" w16cid:durableId="20136352">
    <w:abstractNumId w:val="8"/>
  </w:num>
  <w:num w:numId="13" w16cid:durableId="1743523373">
    <w:abstractNumId w:val="34"/>
  </w:num>
  <w:num w:numId="14" w16cid:durableId="143551340">
    <w:abstractNumId w:val="23"/>
  </w:num>
  <w:num w:numId="15" w16cid:durableId="1804612569">
    <w:abstractNumId w:val="4"/>
  </w:num>
  <w:num w:numId="16" w16cid:durableId="1111898127">
    <w:abstractNumId w:val="6"/>
  </w:num>
  <w:num w:numId="17" w16cid:durableId="1486240652">
    <w:abstractNumId w:val="20"/>
  </w:num>
  <w:num w:numId="18" w16cid:durableId="461268406">
    <w:abstractNumId w:val="35"/>
  </w:num>
  <w:num w:numId="19" w16cid:durableId="231890337">
    <w:abstractNumId w:val="2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1706173626">
    <w:abstractNumId w:val="22"/>
    <w:lvlOverride w:ilvl="0">
      <w:startOverride w:val="1"/>
    </w:lvlOverride>
  </w:num>
  <w:num w:numId="21" w16cid:durableId="2008895991">
    <w:abstractNumId w:val="22"/>
  </w:num>
  <w:num w:numId="22" w16cid:durableId="1383796074">
    <w:abstractNumId w:val="2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904681409">
    <w:abstractNumId w:val="7"/>
  </w:num>
  <w:num w:numId="24" w16cid:durableId="7412616">
    <w:abstractNumId w:val="26"/>
  </w:num>
  <w:num w:numId="25" w16cid:durableId="319584656">
    <w:abstractNumId w:val="24"/>
  </w:num>
  <w:num w:numId="26" w16cid:durableId="334117278">
    <w:abstractNumId w:val="0"/>
  </w:num>
  <w:num w:numId="27" w16cid:durableId="2032369603">
    <w:abstractNumId w:val="11"/>
  </w:num>
  <w:num w:numId="28" w16cid:durableId="1822501408">
    <w:abstractNumId w:val="19"/>
  </w:num>
  <w:num w:numId="29" w16cid:durableId="614168615">
    <w:abstractNumId w:val="16"/>
  </w:num>
  <w:num w:numId="30" w16cid:durableId="1666861925">
    <w:abstractNumId w:val="10"/>
  </w:num>
  <w:num w:numId="31" w16cid:durableId="1449734997">
    <w:abstractNumId w:val="37"/>
  </w:num>
  <w:num w:numId="32" w16cid:durableId="1681465876">
    <w:abstractNumId w:val="5"/>
  </w:num>
  <w:num w:numId="33" w16cid:durableId="991905360">
    <w:abstractNumId w:val="13"/>
  </w:num>
  <w:num w:numId="34" w16cid:durableId="302582847">
    <w:abstractNumId w:val="27"/>
  </w:num>
  <w:num w:numId="35" w16cid:durableId="1587494410">
    <w:abstractNumId w:val="9"/>
  </w:num>
  <w:num w:numId="36" w16cid:durableId="1038361168">
    <w:abstractNumId w:val="29"/>
  </w:num>
  <w:num w:numId="37" w16cid:durableId="1685597700">
    <w:abstractNumId w:val="2"/>
  </w:num>
  <w:num w:numId="38" w16cid:durableId="1377311827">
    <w:abstractNumId w:val="32"/>
  </w:num>
  <w:num w:numId="39" w16cid:durableId="658075977">
    <w:abstractNumId w:val="30"/>
  </w:num>
  <w:num w:numId="40" w16cid:durableId="992874216">
    <w:abstractNumId w:val="31"/>
  </w:num>
  <w:num w:numId="41" w16cid:durableId="2113090990">
    <w:abstractNumId w:val="1"/>
  </w:num>
  <w:num w:numId="42" w16cid:durableId="883255354">
    <w:abstractNumId w:val="15"/>
  </w:num>
  <w:num w:numId="43" w16cid:durableId="1527911436">
    <w:abstractNumId w:val="12"/>
  </w:num>
  <w:numIdMacAtCleanup w:val="2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70"/>
  <w:proofState w:spelling="clean" w:grammar="clean"/>
  <w:attachedTemplate r:id="rId1"/>
  <w:stylePaneFormatFilter w:val="5804" w:allStyles="0" w:customStyles="0" w:latentStyles="1" w:stylesInUse="0" w:headingStyles="0" w:numberingStyles="0" w:tableStyles="0" w:directFormattingOnRuns="0" w:directFormattingOnParagraphs="0" w:directFormattingOnNumbering="0" w:directFormattingOnTables="1" w:clearFormatting="1" w:top3HeadingStyles="0" w:visibleStyles="1" w:alternateStyleNames="0"/>
  <w:stylePaneSortMethod w:val="0000"/>
  <w:defaultTabStop w:val="680"/>
  <w:characterSpacingControl w:val="doNotCompress"/>
  <w:hdrShapeDefaults>
    <o:shapedefaults v:ext="edit" spidmax="2050" fill="f" fillcolor="white">
      <v:fill color="white" on="f"/>
    </o:shapedefaults>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ChkLevel2" w:val="False"/>
    <w:docVar w:name="ChkLevel3" w:val="False"/>
    <w:docVar w:name="ChkSched" w:val="False"/>
    <w:docVar w:name="NextRef" w:val=" 55"/>
  </w:docVars>
  <w:rsids>
    <w:rsidRoot w:val="00DD14B5"/>
    <w:rsid w:val="00014CE8"/>
    <w:rsid w:val="00025159"/>
    <w:rsid w:val="00027F3B"/>
    <w:rsid w:val="000330E8"/>
    <w:rsid w:val="00033427"/>
    <w:rsid w:val="000367AF"/>
    <w:rsid w:val="0003690F"/>
    <w:rsid w:val="00042230"/>
    <w:rsid w:val="00044812"/>
    <w:rsid w:val="00044CA0"/>
    <w:rsid w:val="00045916"/>
    <w:rsid w:val="00051928"/>
    <w:rsid w:val="00052A52"/>
    <w:rsid w:val="00063660"/>
    <w:rsid w:val="0006607E"/>
    <w:rsid w:val="000739B3"/>
    <w:rsid w:val="00090AA5"/>
    <w:rsid w:val="00096985"/>
    <w:rsid w:val="00096E32"/>
    <w:rsid w:val="000A144F"/>
    <w:rsid w:val="000A1B98"/>
    <w:rsid w:val="000A2108"/>
    <w:rsid w:val="000A3B3F"/>
    <w:rsid w:val="000A4E68"/>
    <w:rsid w:val="000A5533"/>
    <w:rsid w:val="000A5DF9"/>
    <w:rsid w:val="000B1F87"/>
    <w:rsid w:val="000B2BB0"/>
    <w:rsid w:val="000B41FC"/>
    <w:rsid w:val="000B70EB"/>
    <w:rsid w:val="000C067B"/>
    <w:rsid w:val="000C4485"/>
    <w:rsid w:val="000C5AC5"/>
    <w:rsid w:val="000D5863"/>
    <w:rsid w:val="000D5AF5"/>
    <w:rsid w:val="000E730C"/>
    <w:rsid w:val="000F204F"/>
    <w:rsid w:val="000F21CA"/>
    <w:rsid w:val="000F563B"/>
    <w:rsid w:val="000F6493"/>
    <w:rsid w:val="00107375"/>
    <w:rsid w:val="00113AD2"/>
    <w:rsid w:val="00113ADA"/>
    <w:rsid w:val="00121B6D"/>
    <w:rsid w:val="0012264E"/>
    <w:rsid w:val="00125216"/>
    <w:rsid w:val="001308D9"/>
    <w:rsid w:val="00136006"/>
    <w:rsid w:val="00137D05"/>
    <w:rsid w:val="00140096"/>
    <w:rsid w:val="00142E85"/>
    <w:rsid w:val="00157722"/>
    <w:rsid w:val="00165355"/>
    <w:rsid w:val="00170EA2"/>
    <w:rsid w:val="001817D9"/>
    <w:rsid w:val="001822DD"/>
    <w:rsid w:val="00191DB2"/>
    <w:rsid w:val="00192C14"/>
    <w:rsid w:val="001A002B"/>
    <w:rsid w:val="001A46E4"/>
    <w:rsid w:val="001A5378"/>
    <w:rsid w:val="001B04A3"/>
    <w:rsid w:val="001B20A5"/>
    <w:rsid w:val="001B376B"/>
    <w:rsid w:val="001B3C6C"/>
    <w:rsid w:val="001B41B5"/>
    <w:rsid w:val="001B52BA"/>
    <w:rsid w:val="001C242B"/>
    <w:rsid w:val="001C338C"/>
    <w:rsid w:val="001C39B7"/>
    <w:rsid w:val="001C444D"/>
    <w:rsid w:val="001C4C3F"/>
    <w:rsid w:val="001D207C"/>
    <w:rsid w:val="001D2A3E"/>
    <w:rsid w:val="001E7776"/>
    <w:rsid w:val="001F1385"/>
    <w:rsid w:val="0020099C"/>
    <w:rsid w:val="00200D55"/>
    <w:rsid w:val="002040D4"/>
    <w:rsid w:val="002062A1"/>
    <w:rsid w:val="0021062D"/>
    <w:rsid w:val="00210BBC"/>
    <w:rsid w:val="00214272"/>
    <w:rsid w:val="00216E7F"/>
    <w:rsid w:val="00221445"/>
    <w:rsid w:val="00233AF8"/>
    <w:rsid w:val="00241A23"/>
    <w:rsid w:val="00242FEE"/>
    <w:rsid w:val="00244F1C"/>
    <w:rsid w:val="0026283D"/>
    <w:rsid w:val="00262D76"/>
    <w:rsid w:val="0027158C"/>
    <w:rsid w:val="00271CFD"/>
    <w:rsid w:val="00272B96"/>
    <w:rsid w:val="002767C9"/>
    <w:rsid w:val="00277DA3"/>
    <w:rsid w:val="002844FD"/>
    <w:rsid w:val="0028743B"/>
    <w:rsid w:val="00296A20"/>
    <w:rsid w:val="00296C44"/>
    <w:rsid w:val="002A31CA"/>
    <w:rsid w:val="002B24BD"/>
    <w:rsid w:val="002B53D8"/>
    <w:rsid w:val="002B62D5"/>
    <w:rsid w:val="002C2625"/>
    <w:rsid w:val="002C519D"/>
    <w:rsid w:val="002D2006"/>
    <w:rsid w:val="002D2585"/>
    <w:rsid w:val="002D4D2F"/>
    <w:rsid w:val="002E0B94"/>
    <w:rsid w:val="002E3BA1"/>
    <w:rsid w:val="002E4183"/>
    <w:rsid w:val="002E73AE"/>
    <w:rsid w:val="002F00BB"/>
    <w:rsid w:val="002F1EE3"/>
    <w:rsid w:val="002F28FF"/>
    <w:rsid w:val="002F5E8E"/>
    <w:rsid w:val="002F7BF4"/>
    <w:rsid w:val="0030617E"/>
    <w:rsid w:val="003121AE"/>
    <w:rsid w:val="003140A4"/>
    <w:rsid w:val="00315404"/>
    <w:rsid w:val="003205DD"/>
    <w:rsid w:val="003213B3"/>
    <w:rsid w:val="00327694"/>
    <w:rsid w:val="003344E1"/>
    <w:rsid w:val="00335FDD"/>
    <w:rsid w:val="003405D6"/>
    <w:rsid w:val="00343722"/>
    <w:rsid w:val="0036453A"/>
    <w:rsid w:val="00390EF3"/>
    <w:rsid w:val="003964A7"/>
    <w:rsid w:val="003B5523"/>
    <w:rsid w:val="003B73B7"/>
    <w:rsid w:val="003B7DEA"/>
    <w:rsid w:val="003C55AB"/>
    <w:rsid w:val="003C7383"/>
    <w:rsid w:val="003D1B13"/>
    <w:rsid w:val="003D2838"/>
    <w:rsid w:val="003D727F"/>
    <w:rsid w:val="003D7FA3"/>
    <w:rsid w:val="003E0750"/>
    <w:rsid w:val="003E1DB5"/>
    <w:rsid w:val="003E5551"/>
    <w:rsid w:val="003F0579"/>
    <w:rsid w:val="003F17F3"/>
    <w:rsid w:val="003F2165"/>
    <w:rsid w:val="003F2FF5"/>
    <w:rsid w:val="004013A4"/>
    <w:rsid w:val="00406F4B"/>
    <w:rsid w:val="00410633"/>
    <w:rsid w:val="00415137"/>
    <w:rsid w:val="00420AA9"/>
    <w:rsid w:val="004253F2"/>
    <w:rsid w:val="00426259"/>
    <w:rsid w:val="0043115F"/>
    <w:rsid w:val="00440AD1"/>
    <w:rsid w:val="0044276C"/>
    <w:rsid w:val="00454BBF"/>
    <w:rsid w:val="00461442"/>
    <w:rsid w:val="00476937"/>
    <w:rsid w:val="00481C35"/>
    <w:rsid w:val="00485D48"/>
    <w:rsid w:val="00495695"/>
    <w:rsid w:val="00495D48"/>
    <w:rsid w:val="004A0EF1"/>
    <w:rsid w:val="004A76EA"/>
    <w:rsid w:val="004B52FE"/>
    <w:rsid w:val="004C5688"/>
    <w:rsid w:val="004C6E9F"/>
    <w:rsid w:val="004D2BE4"/>
    <w:rsid w:val="004D4FB6"/>
    <w:rsid w:val="004E0020"/>
    <w:rsid w:val="004E74C2"/>
    <w:rsid w:val="004F0A7F"/>
    <w:rsid w:val="0050165E"/>
    <w:rsid w:val="00501EF5"/>
    <w:rsid w:val="00503270"/>
    <w:rsid w:val="0050520E"/>
    <w:rsid w:val="00505416"/>
    <w:rsid w:val="0050583B"/>
    <w:rsid w:val="00505FA6"/>
    <w:rsid w:val="0050792E"/>
    <w:rsid w:val="005132A0"/>
    <w:rsid w:val="00514FEE"/>
    <w:rsid w:val="00526140"/>
    <w:rsid w:val="005370C8"/>
    <w:rsid w:val="00540008"/>
    <w:rsid w:val="00540E81"/>
    <w:rsid w:val="00546038"/>
    <w:rsid w:val="005511B0"/>
    <w:rsid w:val="00551BA2"/>
    <w:rsid w:val="00553628"/>
    <w:rsid w:val="00556183"/>
    <w:rsid w:val="00565347"/>
    <w:rsid w:val="00571791"/>
    <w:rsid w:val="00586F17"/>
    <w:rsid w:val="00591173"/>
    <w:rsid w:val="00591630"/>
    <w:rsid w:val="005934E0"/>
    <w:rsid w:val="0059386C"/>
    <w:rsid w:val="005A01D9"/>
    <w:rsid w:val="005A2795"/>
    <w:rsid w:val="005A4CE1"/>
    <w:rsid w:val="005B6CA8"/>
    <w:rsid w:val="005C220D"/>
    <w:rsid w:val="005C52BF"/>
    <w:rsid w:val="005C5E58"/>
    <w:rsid w:val="005C618E"/>
    <w:rsid w:val="005C7B2E"/>
    <w:rsid w:val="005C7BA1"/>
    <w:rsid w:val="005D4EAA"/>
    <w:rsid w:val="005E29EC"/>
    <w:rsid w:val="005F2EDC"/>
    <w:rsid w:val="00601984"/>
    <w:rsid w:val="006029BA"/>
    <w:rsid w:val="00602EE5"/>
    <w:rsid w:val="00605CD2"/>
    <w:rsid w:val="006112E5"/>
    <w:rsid w:val="006232F3"/>
    <w:rsid w:val="0062610E"/>
    <w:rsid w:val="006265B4"/>
    <w:rsid w:val="00627451"/>
    <w:rsid w:val="00635CF2"/>
    <w:rsid w:val="00650E68"/>
    <w:rsid w:val="00652C1B"/>
    <w:rsid w:val="00652CA5"/>
    <w:rsid w:val="00657572"/>
    <w:rsid w:val="00660F04"/>
    <w:rsid w:val="0066698F"/>
    <w:rsid w:val="006673C7"/>
    <w:rsid w:val="00667491"/>
    <w:rsid w:val="00676103"/>
    <w:rsid w:val="00680CB7"/>
    <w:rsid w:val="006848EB"/>
    <w:rsid w:val="00691188"/>
    <w:rsid w:val="0069586D"/>
    <w:rsid w:val="00696CC5"/>
    <w:rsid w:val="00697015"/>
    <w:rsid w:val="006A1AB8"/>
    <w:rsid w:val="006A389F"/>
    <w:rsid w:val="006A454F"/>
    <w:rsid w:val="006B2427"/>
    <w:rsid w:val="006B79B7"/>
    <w:rsid w:val="006B7FC7"/>
    <w:rsid w:val="006C2E3D"/>
    <w:rsid w:val="006D4C60"/>
    <w:rsid w:val="006D6F24"/>
    <w:rsid w:val="006E0124"/>
    <w:rsid w:val="006E5AD6"/>
    <w:rsid w:val="006F1D83"/>
    <w:rsid w:val="006F2906"/>
    <w:rsid w:val="006F4064"/>
    <w:rsid w:val="006F4817"/>
    <w:rsid w:val="006F4A65"/>
    <w:rsid w:val="006F6020"/>
    <w:rsid w:val="006F7761"/>
    <w:rsid w:val="007066D6"/>
    <w:rsid w:val="00712CF1"/>
    <w:rsid w:val="00716A70"/>
    <w:rsid w:val="0072270B"/>
    <w:rsid w:val="00736C28"/>
    <w:rsid w:val="00736D5D"/>
    <w:rsid w:val="00737EFB"/>
    <w:rsid w:val="00743F2E"/>
    <w:rsid w:val="0074436A"/>
    <w:rsid w:val="007512DE"/>
    <w:rsid w:val="00756F70"/>
    <w:rsid w:val="00762324"/>
    <w:rsid w:val="00764069"/>
    <w:rsid w:val="00765D55"/>
    <w:rsid w:val="00765F5B"/>
    <w:rsid w:val="00770388"/>
    <w:rsid w:val="007726B7"/>
    <w:rsid w:val="007729C9"/>
    <w:rsid w:val="007772DE"/>
    <w:rsid w:val="00777895"/>
    <w:rsid w:val="00782FA5"/>
    <w:rsid w:val="0078508F"/>
    <w:rsid w:val="0078536D"/>
    <w:rsid w:val="007937AA"/>
    <w:rsid w:val="0079763C"/>
    <w:rsid w:val="007A002E"/>
    <w:rsid w:val="007A1E73"/>
    <w:rsid w:val="007A5AE5"/>
    <w:rsid w:val="007B04C8"/>
    <w:rsid w:val="007B6CB9"/>
    <w:rsid w:val="007C1F08"/>
    <w:rsid w:val="007C3B49"/>
    <w:rsid w:val="007C7614"/>
    <w:rsid w:val="007E03A8"/>
    <w:rsid w:val="007E5F56"/>
    <w:rsid w:val="007F0CE5"/>
    <w:rsid w:val="007F3601"/>
    <w:rsid w:val="0080247F"/>
    <w:rsid w:val="008122FB"/>
    <w:rsid w:val="008142C7"/>
    <w:rsid w:val="00814C1C"/>
    <w:rsid w:val="0082293A"/>
    <w:rsid w:val="00825604"/>
    <w:rsid w:val="008275C0"/>
    <w:rsid w:val="00830089"/>
    <w:rsid w:val="00845FCB"/>
    <w:rsid w:val="00846C62"/>
    <w:rsid w:val="00860824"/>
    <w:rsid w:val="00865A98"/>
    <w:rsid w:val="00867595"/>
    <w:rsid w:val="008712A4"/>
    <w:rsid w:val="008747B6"/>
    <w:rsid w:val="008764EA"/>
    <w:rsid w:val="00880948"/>
    <w:rsid w:val="00882076"/>
    <w:rsid w:val="00884DF8"/>
    <w:rsid w:val="0089010F"/>
    <w:rsid w:val="00894668"/>
    <w:rsid w:val="00894CC9"/>
    <w:rsid w:val="008B0729"/>
    <w:rsid w:val="008B3CD1"/>
    <w:rsid w:val="008B4E65"/>
    <w:rsid w:val="008C2E97"/>
    <w:rsid w:val="008C3028"/>
    <w:rsid w:val="008D4967"/>
    <w:rsid w:val="008E03EE"/>
    <w:rsid w:val="008E5E02"/>
    <w:rsid w:val="008F1738"/>
    <w:rsid w:val="008F23FA"/>
    <w:rsid w:val="00900AA4"/>
    <w:rsid w:val="00903DE9"/>
    <w:rsid w:val="00904F1D"/>
    <w:rsid w:val="0090656D"/>
    <w:rsid w:val="00911813"/>
    <w:rsid w:val="009134D4"/>
    <w:rsid w:val="00916B5F"/>
    <w:rsid w:val="0092062C"/>
    <w:rsid w:val="00923969"/>
    <w:rsid w:val="009244A0"/>
    <w:rsid w:val="0093028B"/>
    <w:rsid w:val="00932D8D"/>
    <w:rsid w:val="00941307"/>
    <w:rsid w:val="009516C6"/>
    <w:rsid w:val="00951C53"/>
    <w:rsid w:val="009559A4"/>
    <w:rsid w:val="00960BC9"/>
    <w:rsid w:val="0097289D"/>
    <w:rsid w:val="00983172"/>
    <w:rsid w:val="009854D7"/>
    <w:rsid w:val="00985F2A"/>
    <w:rsid w:val="009870C2"/>
    <w:rsid w:val="00991833"/>
    <w:rsid w:val="009929AD"/>
    <w:rsid w:val="009A1912"/>
    <w:rsid w:val="009A31AF"/>
    <w:rsid w:val="009A7A48"/>
    <w:rsid w:val="009B1099"/>
    <w:rsid w:val="009B3231"/>
    <w:rsid w:val="009C646F"/>
    <w:rsid w:val="009D0288"/>
    <w:rsid w:val="009D15E6"/>
    <w:rsid w:val="009D365B"/>
    <w:rsid w:val="009E2B88"/>
    <w:rsid w:val="009E382D"/>
    <w:rsid w:val="009E6A18"/>
    <w:rsid w:val="009E6CD7"/>
    <w:rsid w:val="009F0192"/>
    <w:rsid w:val="009F41BE"/>
    <w:rsid w:val="009F463D"/>
    <w:rsid w:val="009F63FD"/>
    <w:rsid w:val="00A029B6"/>
    <w:rsid w:val="00A06783"/>
    <w:rsid w:val="00A06AE6"/>
    <w:rsid w:val="00A12A90"/>
    <w:rsid w:val="00A15C42"/>
    <w:rsid w:val="00A15F1C"/>
    <w:rsid w:val="00A23BD5"/>
    <w:rsid w:val="00A24850"/>
    <w:rsid w:val="00A255BC"/>
    <w:rsid w:val="00A2677A"/>
    <w:rsid w:val="00A27EF2"/>
    <w:rsid w:val="00A352DB"/>
    <w:rsid w:val="00A41A29"/>
    <w:rsid w:val="00A45F45"/>
    <w:rsid w:val="00A46B34"/>
    <w:rsid w:val="00A47CDD"/>
    <w:rsid w:val="00A50CB8"/>
    <w:rsid w:val="00A60B6D"/>
    <w:rsid w:val="00A610F8"/>
    <w:rsid w:val="00A75A0F"/>
    <w:rsid w:val="00A803B2"/>
    <w:rsid w:val="00A848C9"/>
    <w:rsid w:val="00A906AE"/>
    <w:rsid w:val="00A949BF"/>
    <w:rsid w:val="00A9706B"/>
    <w:rsid w:val="00AA7BA1"/>
    <w:rsid w:val="00AB02A2"/>
    <w:rsid w:val="00AB4C72"/>
    <w:rsid w:val="00AB667B"/>
    <w:rsid w:val="00AB678C"/>
    <w:rsid w:val="00AC0CE4"/>
    <w:rsid w:val="00AC0F65"/>
    <w:rsid w:val="00AC64E9"/>
    <w:rsid w:val="00AC7F96"/>
    <w:rsid w:val="00AD0BD1"/>
    <w:rsid w:val="00AE4D5C"/>
    <w:rsid w:val="00AE6C24"/>
    <w:rsid w:val="00AF58D6"/>
    <w:rsid w:val="00AF7E7D"/>
    <w:rsid w:val="00B02BCB"/>
    <w:rsid w:val="00B02CE0"/>
    <w:rsid w:val="00B07A16"/>
    <w:rsid w:val="00B1510D"/>
    <w:rsid w:val="00B27B77"/>
    <w:rsid w:val="00B44391"/>
    <w:rsid w:val="00B5041D"/>
    <w:rsid w:val="00B53374"/>
    <w:rsid w:val="00B5367F"/>
    <w:rsid w:val="00B5369A"/>
    <w:rsid w:val="00B5581D"/>
    <w:rsid w:val="00B61A1C"/>
    <w:rsid w:val="00B66256"/>
    <w:rsid w:val="00B7073A"/>
    <w:rsid w:val="00B75DE5"/>
    <w:rsid w:val="00B7732F"/>
    <w:rsid w:val="00B80D3D"/>
    <w:rsid w:val="00B81E72"/>
    <w:rsid w:val="00B82F77"/>
    <w:rsid w:val="00B84C5B"/>
    <w:rsid w:val="00B93534"/>
    <w:rsid w:val="00BA0389"/>
    <w:rsid w:val="00BA0CAA"/>
    <w:rsid w:val="00BA6BE9"/>
    <w:rsid w:val="00BB2788"/>
    <w:rsid w:val="00BC1927"/>
    <w:rsid w:val="00BD0938"/>
    <w:rsid w:val="00BD27B9"/>
    <w:rsid w:val="00BD5650"/>
    <w:rsid w:val="00BD5864"/>
    <w:rsid w:val="00BE3110"/>
    <w:rsid w:val="00BE7332"/>
    <w:rsid w:val="00BF0387"/>
    <w:rsid w:val="00BF0A76"/>
    <w:rsid w:val="00BF4EA3"/>
    <w:rsid w:val="00BF5139"/>
    <w:rsid w:val="00C02829"/>
    <w:rsid w:val="00C04D91"/>
    <w:rsid w:val="00C0563C"/>
    <w:rsid w:val="00C32B9C"/>
    <w:rsid w:val="00C34A6E"/>
    <w:rsid w:val="00C35047"/>
    <w:rsid w:val="00C35F27"/>
    <w:rsid w:val="00C37A3C"/>
    <w:rsid w:val="00C46416"/>
    <w:rsid w:val="00C46D7B"/>
    <w:rsid w:val="00C46F1F"/>
    <w:rsid w:val="00C518A8"/>
    <w:rsid w:val="00C5320A"/>
    <w:rsid w:val="00C64C67"/>
    <w:rsid w:val="00C67460"/>
    <w:rsid w:val="00C73F31"/>
    <w:rsid w:val="00C82B04"/>
    <w:rsid w:val="00C865C8"/>
    <w:rsid w:val="00CA1DA1"/>
    <w:rsid w:val="00CA28EC"/>
    <w:rsid w:val="00CB2F5E"/>
    <w:rsid w:val="00CB3DAE"/>
    <w:rsid w:val="00CB70BA"/>
    <w:rsid w:val="00CC0EF3"/>
    <w:rsid w:val="00CC4D2D"/>
    <w:rsid w:val="00CC5465"/>
    <w:rsid w:val="00CC58D8"/>
    <w:rsid w:val="00CC79E5"/>
    <w:rsid w:val="00CD51BA"/>
    <w:rsid w:val="00CD67D6"/>
    <w:rsid w:val="00CE357E"/>
    <w:rsid w:val="00CE43D0"/>
    <w:rsid w:val="00CE7C6D"/>
    <w:rsid w:val="00CF5A7D"/>
    <w:rsid w:val="00D04DB7"/>
    <w:rsid w:val="00D0759C"/>
    <w:rsid w:val="00D07F19"/>
    <w:rsid w:val="00D112A9"/>
    <w:rsid w:val="00D1377A"/>
    <w:rsid w:val="00D14F71"/>
    <w:rsid w:val="00D2698A"/>
    <w:rsid w:val="00D329A8"/>
    <w:rsid w:val="00D37431"/>
    <w:rsid w:val="00D433F6"/>
    <w:rsid w:val="00D44036"/>
    <w:rsid w:val="00D60872"/>
    <w:rsid w:val="00D61D10"/>
    <w:rsid w:val="00D65108"/>
    <w:rsid w:val="00D67B0C"/>
    <w:rsid w:val="00D8162A"/>
    <w:rsid w:val="00D838DE"/>
    <w:rsid w:val="00D84131"/>
    <w:rsid w:val="00D851C4"/>
    <w:rsid w:val="00D8600C"/>
    <w:rsid w:val="00D92CE4"/>
    <w:rsid w:val="00D93676"/>
    <w:rsid w:val="00D9577F"/>
    <w:rsid w:val="00D960EC"/>
    <w:rsid w:val="00D96BD5"/>
    <w:rsid w:val="00DA1BDD"/>
    <w:rsid w:val="00DA3C53"/>
    <w:rsid w:val="00DA537D"/>
    <w:rsid w:val="00DA698A"/>
    <w:rsid w:val="00DC1FFC"/>
    <w:rsid w:val="00DC3E61"/>
    <w:rsid w:val="00DC5DFF"/>
    <w:rsid w:val="00DD14B5"/>
    <w:rsid w:val="00DD2415"/>
    <w:rsid w:val="00DD3F24"/>
    <w:rsid w:val="00DD7192"/>
    <w:rsid w:val="00DE5E14"/>
    <w:rsid w:val="00DF3F95"/>
    <w:rsid w:val="00DF4406"/>
    <w:rsid w:val="00E03D00"/>
    <w:rsid w:val="00E30383"/>
    <w:rsid w:val="00E32EFF"/>
    <w:rsid w:val="00E34E4F"/>
    <w:rsid w:val="00E34EF1"/>
    <w:rsid w:val="00E36EDE"/>
    <w:rsid w:val="00E4515A"/>
    <w:rsid w:val="00E453A1"/>
    <w:rsid w:val="00E53B12"/>
    <w:rsid w:val="00E54C62"/>
    <w:rsid w:val="00E60051"/>
    <w:rsid w:val="00E62961"/>
    <w:rsid w:val="00E65EDB"/>
    <w:rsid w:val="00E66F93"/>
    <w:rsid w:val="00E71047"/>
    <w:rsid w:val="00E73976"/>
    <w:rsid w:val="00E75B7F"/>
    <w:rsid w:val="00E7656D"/>
    <w:rsid w:val="00E81DB1"/>
    <w:rsid w:val="00E84972"/>
    <w:rsid w:val="00E918B2"/>
    <w:rsid w:val="00E9385C"/>
    <w:rsid w:val="00E962C7"/>
    <w:rsid w:val="00EA13A0"/>
    <w:rsid w:val="00EA4D6D"/>
    <w:rsid w:val="00EA6244"/>
    <w:rsid w:val="00EB53AB"/>
    <w:rsid w:val="00EB7873"/>
    <w:rsid w:val="00EC6702"/>
    <w:rsid w:val="00EE01BB"/>
    <w:rsid w:val="00EE1C09"/>
    <w:rsid w:val="00EE3A15"/>
    <w:rsid w:val="00EE7680"/>
    <w:rsid w:val="00EE7A0E"/>
    <w:rsid w:val="00EF15CB"/>
    <w:rsid w:val="00EF1DB9"/>
    <w:rsid w:val="00EF329B"/>
    <w:rsid w:val="00EF4115"/>
    <w:rsid w:val="00EF6CAB"/>
    <w:rsid w:val="00F02BE5"/>
    <w:rsid w:val="00F033A2"/>
    <w:rsid w:val="00F06B17"/>
    <w:rsid w:val="00F0723C"/>
    <w:rsid w:val="00F161CC"/>
    <w:rsid w:val="00F167DE"/>
    <w:rsid w:val="00F23036"/>
    <w:rsid w:val="00F26B50"/>
    <w:rsid w:val="00F26D58"/>
    <w:rsid w:val="00F33322"/>
    <w:rsid w:val="00F358E3"/>
    <w:rsid w:val="00F36B9C"/>
    <w:rsid w:val="00F444DC"/>
    <w:rsid w:val="00F51ABC"/>
    <w:rsid w:val="00F51EF0"/>
    <w:rsid w:val="00F52E7D"/>
    <w:rsid w:val="00F53BA5"/>
    <w:rsid w:val="00F557A7"/>
    <w:rsid w:val="00F6215A"/>
    <w:rsid w:val="00F648F8"/>
    <w:rsid w:val="00F66DBC"/>
    <w:rsid w:val="00F71FDD"/>
    <w:rsid w:val="00F761B6"/>
    <w:rsid w:val="00F76797"/>
    <w:rsid w:val="00F92AF8"/>
    <w:rsid w:val="00F963C6"/>
    <w:rsid w:val="00FA37D5"/>
    <w:rsid w:val="00FA409B"/>
    <w:rsid w:val="00FA4488"/>
    <w:rsid w:val="00FB0BCF"/>
    <w:rsid w:val="00FC10A9"/>
    <w:rsid w:val="00FC4461"/>
    <w:rsid w:val="00FD04E0"/>
    <w:rsid w:val="00FD237B"/>
    <w:rsid w:val="00FD44E8"/>
    <w:rsid w:val="00FD5612"/>
    <w:rsid w:val="00FE3A1D"/>
    <w:rsid w:val="00FE6898"/>
    <w:rsid w:val="00FF4266"/>
    <w:rsid w:val="00FF7A5C"/>
  </w:rsids>
  <m:mathPr>
    <m:mathFont m:val="Cambria Math"/>
    <m:brkBin m:val="before"/>
    <m:brkBinSub m:val="--"/>
    <m:smallFrac m:val="0"/>
    <m:dispDef/>
    <m:lMargin m:val="0"/>
    <m:rMargin m:val="0"/>
    <m:defJc m:val="centerGroup"/>
    <m:wrapIndent m:val="1440"/>
    <m:intLim m:val="subSup"/>
    <m:naryLim m:val="undOvr"/>
  </m:mathPr>
  <w:themeFontLang w:val="en-GB"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fill="f" fillcolor="white">
      <v:fill color="white" on="f"/>
    </o:shapedefaults>
    <o:shapelayout v:ext="edit">
      <o:idmap v:ext="edit" data="2"/>
    </o:shapelayout>
  </w:shapeDefaults>
  <w:decimalSymbol w:val="."/>
  <w:listSeparator w:val=","/>
  <w14:docId w14:val="3B899DB3"/>
  <w15:docId w15:val="{0686A9BC-D2E1-4507-A77C-8AA8E0F8D6C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Verdana" w:eastAsia="Arial" w:hAnsi="Verdana" w:cs="Arial"/>
        <w:sz w:val="16"/>
        <w:szCs w:val="16"/>
        <w:lang w:val="en-GB" w:eastAsia="zh-CN" w:bidi="ar-SA"/>
      </w:rPr>
    </w:rPrDefault>
    <w:pPrDefault/>
  </w:docDefaults>
  <w:latentStyles w:defLockedState="0" w:defUIPriority="0" w:defSemiHidden="0" w:defUnhideWhenUsed="0" w:defQFormat="0" w:count="376">
    <w:lsdException w:name="Normal" w:qFormat="1"/>
    <w:lsdException w:name="heading 1" w:semiHidden="1" w:qFormat="1"/>
    <w:lsdException w:name="heading 2" w:semiHidden="1" w:qFormat="1"/>
    <w:lsdException w:name="heading 3" w:semiHidden="1" w:qFormat="1"/>
    <w:lsdException w:name="heading 4" w:semiHidden="1" w:qFormat="1"/>
    <w:lsdException w:name="heading 5" w:semiHidden="1" w:qFormat="1"/>
    <w:lsdException w:name="heading 6" w:semiHidden="1" w:qFormat="1"/>
    <w:lsdException w:name="heading 7" w:semiHidden="1" w:qFormat="1"/>
    <w:lsdException w:name="heading 8" w:semiHidden="1" w:qFormat="1"/>
    <w:lsdException w:name="heading 9" w:semiHidden="1"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unhideWhenUsed="1"/>
    <w:lsdException w:name="toc 2" w:semiHidden="1"/>
    <w:lsdException w:name="toc 3" w:semiHidden="1"/>
    <w:lsdException w:name="toc 4" w:semiHidden="1"/>
    <w:lsdException w:name="toc 5" w:semiHidden="1" w:uiPriority="39"/>
    <w:lsdException w:name="toc 6" w:semiHidden="1"/>
    <w:lsdException w:name="toc 7" w:semiHidden="1"/>
    <w:lsdException w:name="toc 8" w:semiHidden="1"/>
    <w:lsdException w:name="toc 9" w:semiHidden="1"/>
    <w:lsdException w:name="Normal Indent" w:semiHidden="1"/>
    <w:lsdException w:name="footnote text" w:semiHidden="1" w:unhideWhenUsed="1"/>
    <w:lsdException w:name="annotation text" w:semiHidden="1"/>
    <w:lsdException w:name="header" w:semiHidden="1" w:unhideWhenUsed="1"/>
    <w:lsdException w:name="footer" w:semiHidden="1" w:uiPriority="99" w:unhideWhenUsed="1"/>
    <w:lsdException w:name="index heading" w:semiHidden="1"/>
    <w:lsdException w:name="caption" w:semiHidden="1" w:qFormat="1"/>
    <w:lsdException w:name="table of figures" w:semiHidden="1"/>
    <w:lsdException w:name="envelope address" w:semiHidden="1"/>
    <w:lsdException w:name="envelope return" w:semiHidden="1"/>
    <w:lsdException w:name="footnote reference" w:semiHidden="1" w:unhideWhenUsed="1"/>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nhideWhenUsed="1"/>
    <w:lsdException w:name="List Number" w:semiHidden="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qFormat="1"/>
    <w:lsdException w:name="Closing" w:semiHidden="1"/>
    <w:lsdException w:name="Signature" w:semiHidden="1"/>
    <w:lsdException w:name="Default Paragraph Font" w:semiHidden="1" w:uiPriority="1" w:unhideWhenUsed="1"/>
    <w:lsdException w:name="Body Text" w:semiHidden="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uiPriority="99" w:unhideWhenUsed="1"/>
    <w:lsdException w:name="FollowedHyperlink" w:semiHidden="1" w:uiPriority="99"/>
    <w:lsdException w:name="Strong" w:semiHidden="1" w:qFormat="1"/>
    <w:lsdException w:name="Emphasis" w:semiHidden="1" w:qFormat="1"/>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unhideWhenUsed="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iPriority="99"/>
    <w:lsdException w:name="No Spacing" w:semiHidden="1" w:qFormat="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lsdException w:name="Medium Grid 3"/>
    <w:lsdException w:name="Dark List"/>
    <w:lsdException w:name="Colorful Shading"/>
    <w:lsdException w:name="Colorful List"/>
    <w:lsdException w:name="Colorful Grid"/>
    <w:lsdException w:name="Light Shading Accent 1"/>
    <w:lsdException w:name="Light List Accent 1"/>
    <w:lsdException w:name="Light Grid Accent 1"/>
    <w:lsdException w:name="Medium Shading 1 Accent 1"/>
    <w:lsdException w:name="Medium Shading 2 Accent 1"/>
    <w:lsdException w:name="Medium List 1 Accent 1"/>
    <w:lsdException w:name="Revision" w:semiHidden="1"/>
    <w:lsdException w:name="List Paragraph" w:semiHidden="1" w:uiPriority="34" w:qFormat="1"/>
    <w:lsdException w:name="Quote" w:semiHidden="1"/>
    <w:lsdException w:name="Intense Quote" w:semiHidden="1" w:qFormat="1"/>
    <w:lsdException w:name="Medium List 2 Accent 1"/>
    <w:lsdException w:name="Medium Grid 1 Accent 1"/>
    <w:lsdException w:name="Medium Grid 2 Accent 1"/>
    <w:lsdException w:name="Medium Grid 3 Accent 1"/>
    <w:lsdException w:name="Dark List Accent 1"/>
    <w:lsdException w:name="Colorful Shading Accent 1"/>
    <w:lsdException w:name="Colorful List Accent 1"/>
    <w:lsdException w:name="Colorful Grid Accent 1"/>
    <w:lsdException w:name="Light Shading Accent 2"/>
    <w:lsdException w:name="Light List Accent 2"/>
    <w:lsdException w:name="Light Grid Accent 2"/>
    <w:lsdException w:name="Medium Shading 1 Accent 2"/>
    <w:lsdException w:name="Medium Shading 2 Accent 2"/>
    <w:lsdException w:name="Medium List 1 Accent 2"/>
    <w:lsdException w:name="Medium List 2 Accent 2"/>
    <w:lsdException w:name="Medium Grid 1 Accent 2"/>
    <w:lsdException w:name="Medium Grid 2 Accent 2"/>
    <w:lsdException w:name="Medium Grid 3 Accent 2"/>
    <w:lsdException w:name="Dark List Accent 2"/>
    <w:lsdException w:name="Colorful Shading Accent 2"/>
    <w:lsdException w:name="Colorful List Accent 2"/>
    <w:lsdException w:name="Colorful Grid Accent 2"/>
    <w:lsdException w:name="Light Shading Accent 3"/>
    <w:lsdException w:name="Light List Accent 3"/>
    <w:lsdException w:name="Light Grid Accent 3"/>
    <w:lsdException w:name="Medium Shading 1 Accent 3"/>
    <w:lsdException w:name="Medium Shading 2 Accent 3"/>
    <w:lsdException w:name="Medium List 1 Accent 3"/>
    <w:lsdException w:name="Medium List 2 Accent 3"/>
    <w:lsdException w:name="Medium Grid 1 Accent 3"/>
    <w:lsdException w:name="Medium Grid 2 Accent 3"/>
    <w:lsdException w:name="Medium Grid 3 Accent 3"/>
    <w:lsdException w:name="Dark List Accent 3"/>
    <w:lsdException w:name="Colorful Shading Accent 3"/>
    <w:lsdException w:name="Colorful List Accent 3"/>
    <w:lsdException w:name="Colorful Grid Accent 3"/>
    <w:lsdException w:name="Light Shading Accent 4"/>
    <w:lsdException w:name="Light List Accent 4"/>
    <w:lsdException w:name="Light Grid Accent 4"/>
    <w:lsdException w:name="Medium Shading 1 Accent 4"/>
    <w:lsdException w:name="Medium Shading 2 Accent 4"/>
    <w:lsdException w:name="Medium List 1 Accent 4"/>
    <w:lsdException w:name="Medium List 2 Accent 4"/>
    <w:lsdException w:name="Medium Grid 1 Accent 4"/>
    <w:lsdException w:name="Medium Grid 2 Accent 4"/>
    <w:lsdException w:name="Medium Grid 3 Accent 4"/>
    <w:lsdException w:name="Dark List Accent 4"/>
    <w:lsdException w:name="Colorful Shading Accent 4"/>
    <w:lsdException w:name="Colorful List Accent 4"/>
    <w:lsdException w:name="Colorful Grid Accent 4"/>
    <w:lsdException w:name="Light Shading Accent 5"/>
    <w:lsdException w:name="Light List Accent 5"/>
    <w:lsdException w:name="Light Grid Accent 5"/>
    <w:lsdException w:name="Medium Shading 1 Accent 5"/>
    <w:lsdException w:name="Medium Shading 2 Accent 5"/>
    <w:lsdException w:name="Medium List 1 Accent 5"/>
    <w:lsdException w:name="Medium List 2 Accent 5"/>
    <w:lsdException w:name="Medium Grid 1 Accent 5"/>
    <w:lsdException w:name="Medium Grid 2 Accent 5"/>
    <w:lsdException w:name="Medium Grid 3 Accent 5"/>
    <w:lsdException w:name="Dark List Accent 5"/>
    <w:lsdException w:name="Colorful Shading Accent 5"/>
    <w:lsdException w:name="Colorful List Accent 5"/>
    <w:lsdException w:name="Colorful Grid Accent 5"/>
    <w:lsdException w:name="Light Shading Accent 6"/>
    <w:lsdException w:name="Light List Accent 6"/>
    <w:lsdException w:name="Light Grid Accent 6"/>
    <w:lsdException w:name="Medium Shading 1 Accent 6"/>
    <w:lsdException w:name="Medium Shading 2 Accent 6"/>
    <w:lsdException w:name="Medium List 1 Accent 6"/>
    <w:lsdException w:name="Medium List 2 Accent 6"/>
    <w:lsdException w:name="Medium Grid 1 Accent 6"/>
    <w:lsdException w:name="Medium Grid 2 Accent 6"/>
    <w:lsdException w:name="Medium Grid 3 Accent 6"/>
    <w:lsdException w:name="Dark List Accent 6"/>
    <w:lsdException w:name="Colorful Shading Accent 6"/>
    <w:lsdException w:name="Colorful List Accent 6"/>
    <w:lsdException w:name="Colorful Grid Accent 6"/>
    <w:lsdException w:name="Subtle Emphasis" w:semiHidden="1" w:qFormat="1"/>
    <w:lsdException w:name="Intense Emphasis" w:semiHidden="1" w:qFormat="1"/>
    <w:lsdException w:name="Subtle Reference" w:semiHidden="1" w:qFormat="1"/>
    <w:lsdException w:name="Intense Reference" w:semiHidden="1" w:qFormat="1"/>
    <w:lsdException w:name="Book Title" w:semiHidden="1" w:qFormat="1"/>
    <w:lsdException w:name="Bibliography" w:semiHidden="1" w:unhideWhenUsed="1"/>
    <w:lsdException w:name="TOC Heading"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3F17F3"/>
    <w:rPr>
      <w:rFonts w:eastAsia="Times New Roman" w:cs="Times New Roman"/>
      <w:sz w:val="18"/>
      <w:szCs w:val="18"/>
    </w:rPr>
  </w:style>
  <w:style w:type="paragraph" w:styleId="Heading1">
    <w:name w:val="heading 1"/>
    <w:basedOn w:val="Normal"/>
    <w:next w:val="Normal"/>
    <w:link w:val="Heading1Char"/>
    <w:semiHidden/>
    <w:qFormat/>
    <w:rsid w:val="003D7FA3"/>
    <w:pPr>
      <w:keepNext/>
      <w:keepLines/>
      <w:spacing w:before="240"/>
      <w:outlineLvl w:val="0"/>
    </w:pPr>
    <w:rPr>
      <w:rFonts w:asciiTheme="majorHAnsi" w:eastAsiaTheme="majorEastAsia" w:hAnsiTheme="majorHAnsi" w:cstheme="majorBidi"/>
      <w:color w:val="12A7E7" w:themeColor="accent1" w:themeShade="BF"/>
      <w:sz w:val="32"/>
      <w:szCs w:val="3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PitchHeadingFirst">
    <w:name w:val="Pitch Heading (First)"/>
    <w:basedOn w:val="NormalColour1"/>
    <w:next w:val="PitchBody"/>
    <w:link w:val="PitchHeadingFirstChar"/>
    <w:rsid w:val="002E4183"/>
    <w:pPr>
      <w:pageBreakBefore/>
      <w:framePr w:w="9046" w:h="1985" w:wrap="around" w:vAnchor="text" w:hAnchor="text" w:y="8"/>
      <w:spacing w:before="1200" w:after="500"/>
      <w:outlineLvl w:val="0"/>
    </w:pPr>
    <w:rPr>
      <w:color w:val="FEC600"/>
      <w:sz w:val="52"/>
    </w:rPr>
  </w:style>
  <w:style w:type="paragraph" w:customStyle="1" w:styleId="PitchAddressAddress">
    <w:name w:val="Pitch Address (Address)"/>
    <w:basedOn w:val="Normal"/>
    <w:rsid w:val="00F23036"/>
    <w:rPr>
      <w:sz w:val="12"/>
      <w:lang w:eastAsia="en-US"/>
    </w:rPr>
  </w:style>
  <w:style w:type="paragraph" w:customStyle="1" w:styleId="PitchBodyBoldColour">
    <w:name w:val="Pitch Body (Bold Colour)"/>
    <w:basedOn w:val="PitchBodyColour"/>
    <w:qFormat/>
    <w:rsid w:val="00F23036"/>
    <w:rPr>
      <w:b/>
    </w:rPr>
  </w:style>
  <w:style w:type="character" w:customStyle="1" w:styleId="PitchTextBoldColour">
    <w:name w:val="Pitch Text (Bold Colour)"/>
    <w:basedOn w:val="PitchTextColour"/>
    <w:rsid w:val="00F23036"/>
    <w:rPr>
      <w:b/>
      <w:color w:val="F39100"/>
      <w:szCs w:val="16"/>
    </w:rPr>
  </w:style>
  <w:style w:type="character" w:customStyle="1" w:styleId="PitchTextBold">
    <w:name w:val="Pitch Text (Bold)"/>
    <w:basedOn w:val="DefaultParagraphFont"/>
    <w:rsid w:val="00F23036"/>
    <w:rPr>
      <w:b/>
    </w:rPr>
  </w:style>
  <w:style w:type="character" w:customStyle="1" w:styleId="PitchTextItalicBoldColour">
    <w:name w:val="Pitch Text (Italic Bold Colour)"/>
    <w:basedOn w:val="PitchTextBoldColour"/>
    <w:rsid w:val="00F23036"/>
    <w:rPr>
      <w:b/>
      <w:i/>
      <w:color w:val="F39100"/>
      <w:szCs w:val="16"/>
    </w:rPr>
  </w:style>
  <w:style w:type="character" w:customStyle="1" w:styleId="PitchTextItalicBold">
    <w:name w:val="Pitch Text (Italic Bold)"/>
    <w:basedOn w:val="DefaultParagraphFont"/>
    <w:rsid w:val="00F23036"/>
    <w:rPr>
      <w:b/>
      <w:i/>
    </w:rPr>
  </w:style>
  <w:style w:type="paragraph" w:customStyle="1" w:styleId="PitchBodyItalic">
    <w:name w:val="Pitch Body (Italic)"/>
    <w:basedOn w:val="PitchBody"/>
    <w:rsid w:val="00F23036"/>
    <w:pPr>
      <w:numPr>
        <w:numId w:val="2"/>
      </w:numPr>
    </w:pPr>
    <w:rPr>
      <w:i/>
    </w:rPr>
  </w:style>
  <w:style w:type="paragraph" w:customStyle="1" w:styleId="PitchBodyColour">
    <w:name w:val="Pitch Body (Colour)"/>
    <w:basedOn w:val="NormalColour"/>
    <w:rsid w:val="00F23036"/>
    <w:pPr>
      <w:spacing w:after="200" w:line="288" w:lineRule="auto"/>
    </w:pPr>
  </w:style>
  <w:style w:type="paragraph" w:customStyle="1" w:styleId="PitchBody">
    <w:name w:val="Pitch Body"/>
    <w:basedOn w:val="Normal"/>
    <w:rsid w:val="00A803B2"/>
    <w:pPr>
      <w:spacing w:after="120" w:line="240" w:lineRule="exact"/>
    </w:pPr>
  </w:style>
  <w:style w:type="paragraph" w:customStyle="1" w:styleId="PitchBodyItalicColour">
    <w:name w:val="Pitch Body (Italic Colour)"/>
    <w:basedOn w:val="PitchBodyColour"/>
    <w:rsid w:val="00F23036"/>
    <w:rPr>
      <w:i/>
    </w:rPr>
  </w:style>
  <w:style w:type="character" w:customStyle="1" w:styleId="PitchTextColour">
    <w:name w:val="Pitch Text (Colour)"/>
    <w:rsid w:val="00F23036"/>
    <w:rPr>
      <w:color w:val="F39100"/>
      <w:szCs w:val="16"/>
    </w:rPr>
  </w:style>
  <w:style w:type="paragraph" w:customStyle="1" w:styleId="PitchCVheader">
    <w:name w:val="Pitch CV header"/>
    <w:basedOn w:val="PitchQuote2"/>
    <w:qFormat/>
    <w:rsid w:val="00F23036"/>
    <w:pPr>
      <w:keepNext/>
      <w:keepLines/>
      <w:pBdr>
        <w:left w:val="single" w:sz="4" w:space="3" w:color="E10014"/>
        <w:right w:val="single" w:sz="4" w:space="3" w:color="E10014"/>
      </w:pBdr>
      <w:shd w:val="clear" w:color="E10014" w:fill="E10014"/>
      <w:tabs>
        <w:tab w:val="left" w:pos="4678"/>
        <w:tab w:val="left" w:pos="5387"/>
      </w:tabs>
      <w:spacing w:after="0" w:line="240" w:lineRule="auto"/>
      <w:ind w:left="108" w:right="108"/>
    </w:pPr>
    <w:rPr>
      <w:b/>
      <w:i w:val="0"/>
      <w:sz w:val="16"/>
    </w:rPr>
  </w:style>
  <w:style w:type="paragraph" w:customStyle="1" w:styleId="Schedule">
    <w:name w:val="Schedule"/>
    <w:basedOn w:val="Normal"/>
    <w:semiHidden/>
    <w:rsid w:val="005132A0"/>
    <w:pPr>
      <w:keepNext/>
      <w:numPr>
        <w:numId w:val="4"/>
      </w:numPr>
      <w:spacing w:after="240"/>
      <w:jc w:val="center"/>
    </w:pPr>
    <w:rPr>
      <w:b/>
      <w:caps/>
      <w:sz w:val="24"/>
    </w:rPr>
  </w:style>
  <w:style w:type="table" w:customStyle="1" w:styleId="PitchTableBanded">
    <w:name w:val="Pitch Table Banded"/>
    <w:basedOn w:val="TableNormal"/>
    <w:rsid w:val="00F23036"/>
    <w:pPr>
      <w:spacing w:after="200" w:line="360" w:lineRule="auto"/>
    </w:pPr>
    <w:rPr>
      <w:color w:val="FFFFFF" w:themeColor="background1"/>
    </w:rPr>
    <w:tblPr>
      <w:tblCellSpacing w:w="28" w:type="dxa"/>
    </w:tblPr>
    <w:trPr>
      <w:tblCellSpacing w:w="28" w:type="dxa"/>
    </w:trPr>
    <w:tcPr>
      <w:shd w:val="solid" w:color="F39100" w:fill="auto"/>
    </w:tcPr>
    <w:tblStylePr w:type="firstRow">
      <w:pPr>
        <w:keepNext/>
        <w:wordWrap/>
        <w:spacing w:beforeLines="0" w:before="60" w:beforeAutospacing="0" w:afterLines="0" w:after="200" w:afterAutospacing="0" w:line="360" w:lineRule="auto"/>
      </w:pPr>
      <w:rPr>
        <w:b/>
        <w:color w:val="FFFFFF" w:themeColor="background1"/>
        <w:sz w:val="18"/>
      </w:rPr>
      <w:tblPr/>
      <w:tcPr>
        <w:tcBorders>
          <w:top w:val="nil"/>
          <w:left w:val="nil"/>
          <w:bottom w:val="nil"/>
          <w:right w:val="nil"/>
          <w:insideH w:val="nil"/>
          <w:insideV w:val="nil"/>
        </w:tcBorders>
        <w:shd w:val="solid" w:color="E10014" w:fill="auto"/>
      </w:tcPr>
    </w:tblStylePr>
    <w:tblStylePr w:type="firstCol">
      <w:rPr>
        <w:b/>
        <w:color w:val="FFFFFF" w:themeColor="background1"/>
      </w:rPr>
    </w:tblStylePr>
    <w:tblStylePr w:type="nwCell">
      <w:rPr>
        <w:b/>
        <w:color w:val="FFFFFF" w:themeColor="background1"/>
        <w:sz w:val="18"/>
      </w:rPr>
    </w:tblStylePr>
  </w:style>
  <w:style w:type="paragraph" w:customStyle="1" w:styleId="PitchContentsTitle">
    <w:name w:val="Pitch Contents Title"/>
    <w:basedOn w:val="Normal"/>
    <w:rsid w:val="00F23036"/>
    <w:pPr>
      <w:spacing w:before="2400" w:line="480" w:lineRule="auto"/>
    </w:pPr>
    <w:rPr>
      <w:color w:val="FFFFFF" w:themeColor="background1"/>
      <w:sz w:val="56"/>
    </w:rPr>
  </w:style>
  <w:style w:type="paragraph" w:customStyle="1" w:styleId="PitchCoverTitle">
    <w:name w:val="Pitch Cover (Title)"/>
    <w:basedOn w:val="NormalColour1"/>
    <w:next w:val="PitchCoverBody"/>
    <w:rsid w:val="008B3CD1"/>
    <w:pPr>
      <w:spacing w:after="480" w:line="288" w:lineRule="auto"/>
      <w:ind w:left="567" w:right="1304"/>
    </w:pPr>
    <w:rPr>
      <w:color w:val="auto"/>
      <w:sz w:val="40"/>
      <w:szCs w:val="32"/>
    </w:rPr>
  </w:style>
  <w:style w:type="paragraph" w:customStyle="1" w:styleId="PitchFooter">
    <w:name w:val="Pitch Footer"/>
    <w:basedOn w:val="Normal"/>
    <w:rsid w:val="00F23036"/>
    <w:pPr>
      <w:tabs>
        <w:tab w:val="right" w:pos="9026"/>
      </w:tabs>
    </w:pPr>
  </w:style>
  <w:style w:type="paragraph" w:customStyle="1" w:styleId="PitchCoverStrapline">
    <w:name w:val="Pitch Cover (Strapline)"/>
    <w:basedOn w:val="NormalColour1"/>
    <w:next w:val="PitchCoverTitle"/>
    <w:rsid w:val="008B3CD1"/>
    <w:pPr>
      <w:spacing w:before="4440" w:line="288" w:lineRule="auto"/>
      <w:ind w:left="567" w:right="1304"/>
    </w:pPr>
    <w:rPr>
      <w:b/>
      <w:color w:val="FEC600"/>
      <w:sz w:val="44"/>
      <w:szCs w:val="32"/>
    </w:rPr>
  </w:style>
  <w:style w:type="paragraph" w:customStyle="1" w:styleId="PitchHeader">
    <w:name w:val="Pitch Header"/>
    <w:basedOn w:val="Normal"/>
    <w:rsid w:val="00F23036"/>
    <w:pPr>
      <w:tabs>
        <w:tab w:val="left" w:pos="7566"/>
      </w:tabs>
    </w:pPr>
  </w:style>
  <w:style w:type="paragraph" w:customStyle="1" w:styleId="PitchHeadingFourth">
    <w:name w:val="Pitch Heading (Fourth)"/>
    <w:basedOn w:val="Normal"/>
    <w:next w:val="PitchBody"/>
    <w:rsid w:val="00F23036"/>
    <w:pPr>
      <w:keepNext/>
      <w:spacing w:after="120"/>
      <w:outlineLvl w:val="3"/>
    </w:pPr>
    <w:rPr>
      <w:b/>
    </w:rPr>
  </w:style>
  <w:style w:type="paragraph" w:customStyle="1" w:styleId="PitchHeadingSecond">
    <w:name w:val="Pitch Heading (Second)"/>
    <w:basedOn w:val="NormalColour"/>
    <w:next w:val="PitchBody"/>
    <w:rsid w:val="00F23036"/>
    <w:pPr>
      <w:keepNext/>
      <w:spacing w:after="120"/>
      <w:outlineLvl w:val="1"/>
    </w:pPr>
    <w:rPr>
      <w:sz w:val="28"/>
    </w:rPr>
  </w:style>
  <w:style w:type="paragraph" w:customStyle="1" w:styleId="PitchHeadingThird">
    <w:name w:val="Pitch Heading (Third)"/>
    <w:basedOn w:val="NormalColour"/>
    <w:next w:val="PitchBody"/>
    <w:link w:val="PitchHeadingThirdChar"/>
    <w:rsid w:val="00F23036"/>
    <w:pPr>
      <w:keepNext/>
      <w:spacing w:after="120"/>
      <w:outlineLvl w:val="2"/>
    </w:pPr>
    <w:rPr>
      <w:b/>
    </w:rPr>
  </w:style>
  <w:style w:type="paragraph" w:customStyle="1" w:styleId="PitchQuote">
    <w:name w:val="Pitch Quote"/>
    <w:basedOn w:val="NormalColour1"/>
    <w:next w:val="PitchBody"/>
    <w:rsid w:val="00F23036"/>
    <w:pPr>
      <w:keepNext/>
      <w:spacing w:before="200" w:after="200"/>
    </w:pPr>
    <w:rPr>
      <w:i/>
      <w:iCs/>
      <w:sz w:val="22"/>
    </w:rPr>
  </w:style>
  <w:style w:type="table" w:customStyle="1" w:styleId="PitchTableBorder">
    <w:name w:val="Pitch Table Border"/>
    <w:basedOn w:val="TableNormal"/>
    <w:rsid w:val="00F23036"/>
    <w:pPr>
      <w:spacing w:after="200" w:line="360" w:lineRule="auto"/>
    </w:pPr>
    <w:rPr>
      <w:rFonts w:cs="Verdana"/>
      <w:lang w:eastAsia="en-GB"/>
    </w:rPr>
    <w:tblPr>
      <w:tblBorders>
        <w:top w:val="single" w:sz="24" w:space="0" w:color="F39100"/>
        <w:bottom w:val="single" w:sz="24" w:space="0" w:color="F39100"/>
        <w:insideH w:val="single" w:sz="24" w:space="0" w:color="F39100"/>
      </w:tblBorders>
    </w:tblPr>
    <w:tcPr>
      <w:shd w:val="clear" w:color="auto" w:fill="auto"/>
    </w:tcPr>
    <w:tblStylePr w:type="firstRow">
      <w:pPr>
        <w:keepNext/>
        <w:wordWrap/>
        <w:spacing w:beforeLines="0" w:before="60" w:beforeAutospacing="0"/>
      </w:pPr>
      <w:rPr>
        <w:b/>
        <w:color w:val="FFFFFF" w:themeColor="background1"/>
        <w:sz w:val="18"/>
      </w:rPr>
      <w:tblPr/>
      <w:tcPr>
        <w:tcBorders>
          <w:top w:val="single" w:sz="24" w:space="0" w:color="E10014"/>
          <w:left w:val="single" w:sz="24" w:space="0" w:color="E10014"/>
          <w:bottom w:val="single" w:sz="24" w:space="0" w:color="E10014"/>
          <w:right w:val="single" w:sz="24" w:space="0" w:color="E10014"/>
          <w:insideH w:val="single" w:sz="6" w:space="0" w:color="E10014"/>
          <w:insideV w:val="single" w:sz="6" w:space="0" w:color="E10014"/>
        </w:tcBorders>
        <w:shd w:val="solid" w:color="E10014" w:fill="auto"/>
      </w:tcPr>
    </w:tblStylePr>
    <w:tblStylePr w:type="firstCol">
      <w:rPr>
        <w:b/>
      </w:rPr>
    </w:tblStylePr>
  </w:style>
  <w:style w:type="paragraph" w:customStyle="1" w:styleId="PitchBodySingle">
    <w:name w:val="Pitch Body Single"/>
    <w:basedOn w:val="PitchBody"/>
    <w:qFormat/>
    <w:rsid w:val="00F23036"/>
    <w:pPr>
      <w:spacing w:after="0" w:line="240" w:lineRule="auto"/>
    </w:pPr>
  </w:style>
  <w:style w:type="paragraph" w:styleId="TOC1">
    <w:name w:val="toc 1"/>
    <w:basedOn w:val="Body"/>
    <w:next w:val="Normal"/>
    <w:uiPriority w:val="39"/>
    <w:rsid w:val="003405D6"/>
    <w:pPr>
      <w:numPr>
        <w:numId w:val="0"/>
      </w:numPr>
      <w:tabs>
        <w:tab w:val="clear" w:pos="1843"/>
        <w:tab w:val="clear" w:pos="3119"/>
        <w:tab w:val="clear" w:pos="4253"/>
        <w:tab w:val="right" w:leader="dot" w:pos="9781"/>
      </w:tabs>
      <w:spacing w:after="60"/>
      <w:ind w:left="567" w:hanging="567"/>
      <w:jc w:val="both"/>
    </w:pPr>
    <w:rPr>
      <w:caps/>
      <w:noProof/>
    </w:rPr>
  </w:style>
  <w:style w:type="character" w:customStyle="1" w:styleId="PitchTextItalicColour">
    <w:name w:val="Pitch Text (Italic Colour)"/>
    <w:basedOn w:val="PitchTextItalicBoldColour"/>
    <w:rsid w:val="00F23036"/>
    <w:rPr>
      <w:b/>
      <w:i/>
      <w:color w:val="F39100"/>
      <w:szCs w:val="16"/>
    </w:rPr>
  </w:style>
  <w:style w:type="paragraph" w:customStyle="1" w:styleId="NormalColour">
    <w:name w:val="Normal Colour"/>
    <w:basedOn w:val="Normal"/>
    <w:rsid w:val="00F23036"/>
    <w:rPr>
      <w:color w:val="F39100"/>
    </w:rPr>
  </w:style>
  <w:style w:type="paragraph" w:customStyle="1" w:styleId="PitchBodyBold">
    <w:name w:val="Pitch Body (Bold)"/>
    <w:basedOn w:val="PitchBody"/>
    <w:rsid w:val="00F23036"/>
    <w:rPr>
      <w:b/>
    </w:rPr>
  </w:style>
  <w:style w:type="paragraph" w:customStyle="1" w:styleId="PitchCoverBody">
    <w:name w:val="Pitch Cover (Body)"/>
    <w:basedOn w:val="PitchBody"/>
    <w:rsid w:val="00F23036"/>
  </w:style>
  <w:style w:type="paragraph" w:customStyle="1" w:styleId="PitchBulletRound">
    <w:name w:val="Pitch Bullet (Round)"/>
    <w:basedOn w:val="PitchBody"/>
    <w:link w:val="PitchBulletRoundChar"/>
    <w:semiHidden/>
    <w:rsid w:val="00F23036"/>
  </w:style>
  <w:style w:type="character" w:customStyle="1" w:styleId="PitchGuidanceNote">
    <w:name w:val="Pitch Guidance Note"/>
    <w:basedOn w:val="DefaultParagraphFont"/>
    <w:uiPriority w:val="1"/>
    <w:qFormat/>
    <w:rsid w:val="00F23036"/>
    <w:rPr>
      <w:color w:val="FF0000"/>
    </w:rPr>
  </w:style>
  <w:style w:type="paragraph" w:customStyle="1" w:styleId="PitchBodySingleColour">
    <w:name w:val="Pitch Body Single (Colour)"/>
    <w:basedOn w:val="NormalColour"/>
    <w:qFormat/>
    <w:rsid w:val="00F23036"/>
  </w:style>
  <w:style w:type="paragraph" w:customStyle="1" w:styleId="PitchChartBoldGrey">
    <w:name w:val="Pitch Chart (Bold Grey)"/>
    <w:basedOn w:val="Normal"/>
    <w:uiPriority w:val="99"/>
    <w:rsid w:val="00F23036"/>
    <w:pPr>
      <w:jc w:val="center"/>
    </w:pPr>
    <w:rPr>
      <w:b/>
      <w:bCs/>
      <w:color w:val="7A7A78"/>
    </w:rPr>
  </w:style>
  <w:style w:type="paragraph" w:customStyle="1" w:styleId="PitchChartBulletRound">
    <w:name w:val="Pitch Chart Bullet (Round)"/>
    <w:basedOn w:val="Normal"/>
    <w:uiPriority w:val="99"/>
    <w:rsid w:val="00F23036"/>
    <w:pPr>
      <w:numPr>
        <w:numId w:val="3"/>
      </w:numPr>
    </w:pPr>
    <w:rPr>
      <w:color w:val="7A7A78"/>
      <w:sz w:val="17"/>
      <w:szCs w:val="17"/>
    </w:rPr>
  </w:style>
  <w:style w:type="paragraph" w:customStyle="1" w:styleId="PitchChartTitle">
    <w:name w:val="Pitch Chart Title"/>
    <w:basedOn w:val="Normal"/>
    <w:uiPriority w:val="99"/>
    <w:rsid w:val="00F23036"/>
    <w:pPr>
      <w:jc w:val="center"/>
      <w:outlineLvl w:val="0"/>
    </w:pPr>
    <w:rPr>
      <w:b/>
      <w:bCs/>
      <w:noProof/>
      <w:color w:val="7A7A78"/>
      <w:sz w:val="28"/>
      <w:szCs w:val="28"/>
      <w:lang w:eastAsia="en-US"/>
    </w:rPr>
  </w:style>
  <w:style w:type="paragraph" w:customStyle="1" w:styleId="PitchChartTitleWhite">
    <w:name w:val="Pitch Chart Title (White)"/>
    <w:basedOn w:val="Normal"/>
    <w:uiPriority w:val="99"/>
    <w:rsid w:val="00F23036"/>
    <w:pPr>
      <w:jc w:val="center"/>
    </w:pPr>
    <w:rPr>
      <w:b/>
      <w:bCs/>
      <w:color w:val="FFFFFF"/>
      <w:lang w:eastAsia="en-US"/>
    </w:rPr>
  </w:style>
  <w:style w:type="paragraph" w:customStyle="1" w:styleId="PitchQuote2">
    <w:name w:val="Pitch Quote2"/>
    <w:basedOn w:val="PitchBody"/>
    <w:qFormat/>
    <w:rsid w:val="00F23036"/>
    <w:pPr>
      <w:pBdr>
        <w:top w:val="single" w:sz="4" w:space="12" w:color="E10014"/>
        <w:left w:val="single" w:sz="4" w:space="12" w:color="E10014"/>
        <w:bottom w:val="single" w:sz="4" w:space="6" w:color="E10014"/>
        <w:right w:val="single" w:sz="4" w:space="12" w:color="E10014"/>
      </w:pBdr>
      <w:shd w:val="clear" w:color="auto" w:fill="E10014"/>
      <w:ind w:left="284" w:right="282"/>
    </w:pPr>
    <w:rPr>
      <w:i/>
      <w:color w:val="FFFFFF" w:themeColor="background1"/>
      <w:sz w:val="22"/>
    </w:rPr>
  </w:style>
  <w:style w:type="paragraph" w:customStyle="1" w:styleId="NumberedBullet1">
    <w:name w:val="Numbered Bullet 1"/>
    <w:basedOn w:val="PitchBody"/>
    <w:autoRedefine/>
    <w:qFormat/>
    <w:rsid w:val="00505416"/>
    <w:pPr>
      <w:keepNext/>
      <w:spacing w:after="180"/>
      <w:outlineLvl w:val="0"/>
    </w:pPr>
    <w:rPr>
      <w:b/>
      <w:color w:val="000000" w:themeColor="text1"/>
      <w:lang w:val="en" w:eastAsia="en-GB"/>
    </w:rPr>
  </w:style>
  <w:style w:type="paragraph" w:customStyle="1" w:styleId="NumberedBullet2">
    <w:name w:val="Numbered Bullet 2"/>
    <w:basedOn w:val="PitchBody"/>
    <w:qFormat/>
    <w:rsid w:val="00F23036"/>
    <w:pPr>
      <w:tabs>
        <w:tab w:val="left" w:pos="851"/>
      </w:tabs>
      <w:spacing w:after="200"/>
      <w:ind w:left="851" w:hanging="491"/>
      <w:outlineLvl w:val="0"/>
    </w:pPr>
  </w:style>
  <w:style w:type="paragraph" w:customStyle="1" w:styleId="NumberedBullet3">
    <w:name w:val="Numbered Bullet 3"/>
    <w:basedOn w:val="PitchBody"/>
    <w:qFormat/>
    <w:rsid w:val="00F23036"/>
    <w:pPr>
      <w:spacing w:after="200"/>
      <w:ind w:left="1560" w:hanging="709"/>
      <w:outlineLvl w:val="2"/>
    </w:pPr>
  </w:style>
  <w:style w:type="paragraph" w:customStyle="1" w:styleId="NormalColour1">
    <w:name w:val="Normal Colour 1"/>
    <w:basedOn w:val="Normal"/>
    <w:qFormat/>
    <w:rsid w:val="00F23036"/>
    <w:rPr>
      <w:color w:val="E10014"/>
    </w:rPr>
  </w:style>
  <w:style w:type="character" w:customStyle="1" w:styleId="PitchBulletRoundChar">
    <w:name w:val="Pitch Bullet (Round) Char"/>
    <w:basedOn w:val="DefaultParagraphFont"/>
    <w:link w:val="PitchBulletRound"/>
    <w:semiHidden/>
    <w:locked/>
    <w:rsid w:val="00F23036"/>
    <w:rPr>
      <w:rFonts w:eastAsia="Times New Roman" w:cs="Times New Roman"/>
    </w:rPr>
  </w:style>
  <w:style w:type="paragraph" w:customStyle="1" w:styleId="PitchContentBodyBold">
    <w:name w:val="Pitch Content Body (Bold)"/>
    <w:basedOn w:val="PitchBodyBold"/>
    <w:rsid w:val="00F23036"/>
    <w:pPr>
      <w:spacing w:line="288" w:lineRule="auto"/>
    </w:pPr>
    <w:rPr>
      <w:color w:val="FFFFFF" w:themeColor="background1"/>
    </w:rPr>
  </w:style>
  <w:style w:type="paragraph" w:customStyle="1" w:styleId="PitchContentBody">
    <w:name w:val="Pitch Content Body"/>
    <w:basedOn w:val="PitchBody"/>
    <w:rsid w:val="00F23036"/>
    <w:pPr>
      <w:spacing w:after="0" w:line="288" w:lineRule="auto"/>
    </w:pPr>
    <w:rPr>
      <w:color w:val="FFFFFF" w:themeColor="background1"/>
    </w:rPr>
  </w:style>
  <w:style w:type="paragraph" w:customStyle="1" w:styleId="PitchContentSymbols">
    <w:name w:val="Pitch Content Symbols"/>
    <w:basedOn w:val="PitchContentBody"/>
    <w:rsid w:val="00F23036"/>
    <w:pPr>
      <w:spacing w:line="240" w:lineRule="auto"/>
    </w:pPr>
  </w:style>
  <w:style w:type="paragraph" w:customStyle="1" w:styleId="PitchContentNotes">
    <w:name w:val="Pitch Content Notes"/>
    <w:basedOn w:val="Normal"/>
    <w:rsid w:val="00F23036"/>
    <w:pPr>
      <w:ind w:left="1276" w:right="1317"/>
    </w:pPr>
    <w:rPr>
      <w:color w:val="FFFFFF" w:themeColor="background1"/>
      <w:sz w:val="12"/>
      <w:szCs w:val="12"/>
    </w:rPr>
  </w:style>
  <w:style w:type="paragraph" w:customStyle="1" w:styleId="PitchBulletsubdash">
    <w:name w:val="Pitch Bullet (sub dash)"/>
    <w:basedOn w:val="PitchBody"/>
    <w:semiHidden/>
    <w:rsid w:val="00F23036"/>
    <w:pPr>
      <w:tabs>
        <w:tab w:val="num" w:pos="845"/>
      </w:tabs>
      <w:ind w:left="845" w:hanging="488"/>
    </w:pPr>
  </w:style>
  <w:style w:type="paragraph" w:customStyle="1" w:styleId="PitchBulletTick">
    <w:name w:val="Pitch Bullet (Tick)"/>
    <w:basedOn w:val="PitchBulletsubdash"/>
    <w:link w:val="PitchBulletTickChar"/>
    <w:semiHidden/>
    <w:rsid w:val="00F23036"/>
    <w:pPr>
      <w:tabs>
        <w:tab w:val="clear" w:pos="845"/>
        <w:tab w:val="num" w:pos="357"/>
      </w:tabs>
      <w:ind w:left="357" w:hanging="357"/>
    </w:pPr>
  </w:style>
  <w:style w:type="paragraph" w:customStyle="1" w:styleId="PitchQuoter">
    <w:name w:val="Pitch Quoter"/>
    <w:basedOn w:val="NormalColour1"/>
    <w:qFormat/>
    <w:rsid w:val="00F23036"/>
    <w:pPr>
      <w:spacing w:after="200"/>
      <w:jc w:val="right"/>
    </w:pPr>
    <w:rPr>
      <w:b/>
    </w:rPr>
  </w:style>
  <w:style w:type="paragraph" w:customStyle="1" w:styleId="PitchQuoter2">
    <w:name w:val="Pitch Quoter2"/>
    <w:basedOn w:val="PitchQuote2"/>
    <w:qFormat/>
    <w:rsid w:val="00F23036"/>
    <w:pPr>
      <w:jc w:val="right"/>
    </w:pPr>
    <w:rPr>
      <w:b/>
      <w:i w:val="0"/>
      <w:sz w:val="18"/>
    </w:rPr>
  </w:style>
  <w:style w:type="paragraph" w:customStyle="1" w:styleId="PitchSignature">
    <w:name w:val="Pitch Signature"/>
    <w:basedOn w:val="PitchBodyBold"/>
    <w:qFormat/>
    <w:rsid w:val="00F23036"/>
    <w:pPr>
      <w:spacing w:after="0"/>
    </w:pPr>
  </w:style>
  <w:style w:type="character" w:customStyle="1" w:styleId="PitchBulletTickChar">
    <w:name w:val="Pitch Bullet (Tick) Char"/>
    <w:basedOn w:val="DefaultParagraphFont"/>
    <w:link w:val="PitchBulletTick"/>
    <w:semiHidden/>
    <w:locked/>
    <w:rsid w:val="00F23036"/>
    <w:rPr>
      <w:rFonts w:eastAsia="Times New Roman" w:cs="Times New Roman"/>
    </w:rPr>
  </w:style>
  <w:style w:type="table" w:customStyle="1" w:styleId="Table">
    <w:name w:val="Table"/>
    <w:basedOn w:val="TableNormal"/>
    <w:uiPriority w:val="99"/>
    <w:rsid w:val="00F23036"/>
    <w:tblPr/>
  </w:style>
  <w:style w:type="paragraph" w:customStyle="1" w:styleId="PitchBulletblock">
    <w:name w:val="Pitch Bullet (block)"/>
    <w:basedOn w:val="PitchBody"/>
    <w:qFormat/>
    <w:rsid w:val="00F23036"/>
    <w:pPr>
      <w:numPr>
        <w:numId w:val="6"/>
      </w:numPr>
    </w:pPr>
  </w:style>
  <w:style w:type="paragraph" w:customStyle="1" w:styleId="PitchBulletCircle">
    <w:name w:val="Pitch Bullet (Circle)"/>
    <w:basedOn w:val="PitchBulletsubdash"/>
    <w:semiHidden/>
    <w:rsid w:val="00F23036"/>
    <w:pPr>
      <w:tabs>
        <w:tab w:val="clear" w:pos="845"/>
      </w:tabs>
      <w:ind w:left="0" w:firstLine="0"/>
    </w:pPr>
  </w:style>
  <w:style w:type="paragraph" w:customStyle="1" w:styleId="CVPicture">
    <w:name w:val="CV Picture"/>
    <w:basedOn w:val="Normal"/>
    <w:rsid w:val="00F23036"/>
  </w:style>
  <w:style w:type="paragraph" w:customStyle="1" w:styleId="PitchCVcontact">
    <w:name w:val="Pitch CV contact"/>
    <w:basedOn w:val="PitchBody"/>
    <w:qFormat/>
    <w:rsid w:val="00F23036"/>
    <w:pPr>
      <w:spacing w:after="0" w:line="240" w:lineRule="auto"/>
    </w:pPr>
    <w:rPr>
      <w:color w:val="FFFFFF" w:themeColor="background1"/>
    </w:rPr>
  </w:style>
  <w:style w:type="paragraph" w:customStyle="1" w:styleId="PitchBulletsubsquare">
    <w:name w:val="Pitch Bullet (sub square)"/>
    <w:basedOn w:val="PitchBody"/>
    <w:rsid w:val="00F23036"/>
    <w:pPr>
      <w:numPr>
        <w:numId w:val="5"/>
      </w:numPr>
    </w:pPr>
  </w:style>
  <w:style w:type="paragraph" w:customStyle="1" w:styleId="PitchBulletsubblock">
    <w:name w:val="Pitch Bullet (sub block)"/>
    <w:basedOn w:val="PitchBody"/>
    <w:rsid w:val="00F23036"/>
    <w:pPr>
      <w:numPr>
        <w:numId w:val="7"/>
      </w:numPr>
    </w:pPr>
  </w:style>
  <w:style w:type="paragraph" w:customStyle="1" w:styleId="PitchBulletsquare">
    <w:name w:val="Pitch Bullet (square)"/>
    <w:basedOn w:val="PitchBody"/>
    <w:qFormat/>
    <w:rsid w:val="00F23036"/>
    <w:pPr>
      <w:numPr>
        <w:numId w:val="8"/>
      </w:numPr>
    </w:pPr>
  </w:style>
  <w:style w:type="paragraph" w:styleId="FootnoteText">
    <w:name w:val="footnote text"/>
    <w:basedOn w:val="Normal"/>
    <w:link w:val="FootnoteTextChar"/>
    <w:semiHidden/>
    <w:rsid w:val="005132A0"/>
    <w:pPr>
      <w:tabs>
        <w:tab w:val="left" w:pos="851"/>
      </w:tabs>
      <w:spacing w:after="60"/>
      <w:ind w:left="851" w:hanging="851"/>
    </w:pPr>
    <w:rPr>
      <w:rFonts w:ascii="Tahoma" w:hAnsi="Tahoma"/>
      <w:sz w:val="16"/>
    </w:rPr>
  </w:style>
  <w:style w:type="character" w:customStyle="1" w:styleId="FootnoteTextChar">
    <w:name w:val="Footnote Text Char"/>
    <w:basedOn w:val="DefaultParagraphFont"/>
    <w:link w:val="FootnoteText"/>
    <w:semiHidden/>
    <w:rsid w:val="005132A0"/>
    <w:rPr>
      <w:rFonts w:ascii="Tahoma" w:eastAsia="Times New Roman" w:hAnsi="Tahoma" w:cs="Times New Roman"/>
      <w:szCs w:val="18"/>
    </w:rPr>
  </w:style>
  <w:style w:type="paragraph" w:styleId="ListParagraph">
    <w:name w:val="List Paragraph"/>
    <w:basedOn w:val="Normal"/>
    <w:uiPriority w:val="34"/>
    <w:rsid w:val="005132A0"/>
    <w:pPr>
      <w:ind w:left="720"/>
      <w:contextualSpacing/>
    </w:pPr>
  </w:style>
  <w:style w:type="character" w:styleId="FootnoteReference">
    <w:name w:val="footnote reference"/>
    <w:basedOn w:val="DefaultParagraphFont"/>
    <w:semiHidden/>
    <w:rsid w:val="005132A0"/>
    <w:rPr>
      <w:rFonts w:ascii="Tahoma" w:hAnsi="Tahoma"/>
      <w:b/>
      <w:color w:val="auto"/>
      <w:sz w:val="20"/>
      <w:u w:val="none"/>
      <w:vertAlign w:val="superscript"/>
    </w:rPr>
  </w:style>
  <w:style w:type="paragraph" w:styleId="ListBullet">
    <w:name w:val="List Bullet"/>
    <w:basedOn w:val="Normal"/>
    <w:semiHidden/>
    <w:rsid w:val="00F23036"/>
    <w:pPr>
      <w:contextualSpacing/>
    </w:pPr>
  </w:style>
  <w:style w:type="character" w:styleId="Hyperlink">
    <w:name w:val="Hyperlink"/>
    <w:basedOn w:val="DefaultParagraphFont"/>
    <w:uiPriority w:val="99"/>
    <w:unhideWhenUsed/>
    <w:rsid w:val="005132A0"/>
    <w:rPr>
      <w:color w:val="0563C1"/>
      <w:u w:val="single"/>
    </w:rPr>
  </w:style>
  <w:style w:type="paragraph" w:styleId="NoSpacing">
    <w:name w:val="No Spacing"/>
    <w:qFormat/>
    <w:rsid w:val="00F23036"/>
    <w:pPr>
      <w:keepNext/>
    </w:pPr>
    <w:rPr>
      <w:rFonts w:cs="Verdana"/>
      <w:color w:val="FFFFFF" w:themeColor="background1"/>
      <w:lang w:eastAsia="en-GB"/>
    </w:rPr>
  </w:style>
  <w:style w:type="character" w:customStyle="1" w:styleId="PitchHeadingThirdChar">
    <w:name w:val="Pitch Heading (Third) Char"/>
    <w:basedOn w:val="DefaultParagraphFont"/>
    <w:link w:val="PitchHeadingThird"/>
    <w:locked/>
    <w:rsid w:val="00F23036"/>
    <w:rPr>
      <w:b/>
      <w:color w:val="F39100"/>
      <w:sz w:val="18"/>
      <w:szCs w:val="18"/>
    </w:rPr>
  </w:style>
  <w:style w:type="character" w:customStyle="1" w:styleId="PitchHeadingFirstChar">
    <w:name w:val="Pitch Heading (First) Char"/>
    <w:basedOn w:val="DefaultParagraphFont"/>
    <w:link w:val="PitchHeadingFirst"/>
    <w:rsid w:val="002E4183"/>
    <w:rPr>
      <w:color w:val="FEC600"/>
      <w:sz w:val="52"/>
    </w:rPr>
  </w:style>
  <w:style w:type="table" w:styleId="TableGrid">
    <w:name w:val="Table Grid"/>
    <w:basedOn w:val="TableNormal"/>
    <w:uiPriority w:val="59"/>
    <w:rsid w:val="005132A0"/>
    <w:rPr>
      <w:rFonts w:eastAsia="Times New Roman" w:cs="Times New Roman"/>
      <w:sz w:val="18"/>
      <w:szCs w:val="18"/>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PitchCVSeparator">
    <w:name w:val="Pitch CV Separator"/>
    <w:basedOn w:val="NormalColour1"/>
    <w:next w:val="PitchBody"/>
    <w:rsid w:val="00F23036"/>
    <w:pPr>
      <w:tabs>
        <w:tab w:val="left" w:leader="underscore" w:pos="9071"/>
      </w:tabs>
      <w:spacing w:line="480" w:lineRule="auto"/>
    </w:pPr>
  </w:style>
  <w:style w:type="paragraph" w:styleId="Header">
    <w:name w:val="header"/>
    <w:basedOn w:val="Normal"/>
    <w:link w:val="HeaderChar"/>
    <w:rsid w:val="005132A0"/>
    <w:pPr>
      <w:tabs>
        <w:tab w:val="center" w:pos="4536"/>
        <w:tab w:val="right" w:pos="9072"/>
      </w:tabs>
    </w:pPr>
    <w:rPr>
      <w:noProof/>
      <w:sz w:val="14"/>
    </w:rPr>
  </w:style>
  <w:style w:type="character" w:customStyle="1" w:styleId="HeaderChar">
    <w:name w:val="Header Char"/>
    <w:basedOn w:val="DefaultParagraphFont"/>
    <w:link w:val="Header"/>
    <w:rsid w:val="005132A0"/>
    <w:rPr>
      <w:rFonts w:eastAsia="Times New Roman" w:cs="Times New Roman"/>
      <w:noProof/>
      <w:sz w:val="14"/>
      <w:szCs w:val="18"/>
    </w:rPr>
  </w:style>
  <w:style w:type="paragraph" w:styleId="Footer">
    <w:name w:val="footer"/>
    <w:basedOn w:val="Normal"/>
    <w:link w:val="FooterChar"/>
    <w:uiPriority w:val="99"/>
    <w:rsid w:val="005132A0"/>
    <w:pPr>
      <w:tabs>
        <w:tab w:val="right" w:pos="9072"/>
      </w:tabs>
    </w:pPr>
    <w:rPr>
      <w:noProof/>
      <w:sz w:val="14"/>
    </w:rPr>
  </w:style>
  <w:style w:type="character" w:customStyle="1" w:styleId="FooterChar">
    <w:name w:val="Footer Char"/>
    <w:basedOn w:val="DefaultParagraphFont"/>
    <w:link w:val="Footer"/>
    <w:uiPriority w:val="99"/>
    <w:rsid w:val="005132A0"/>
    <w:rPr>
      <w:rFonts w:eastAsia="Times New Roman" w:cs="Times New Roman"/>
      <w:noProof/>
      <w:sz w:val="14"/>
      <w:szCs w:val="18"/>
    </w:rPr>
  </w:style>
  <w:style w:type="paragraph" w:customStyle="1" w:styleId="NumberedBullet2work">
    <w:name w:val="Numbered Bullet 2 (work)"/>
    <w:basedOn w:val="NumberedBullet1"/>
    <w:qFormat/>
    <w:rsid w:val="002E4183"/>
    <w:pPr>
      <w:keepNext w:val="0"/>
      <w:numPr>
        <w:ilvl w:val="1"/>
        <w:numId w:val="1"/>
      </w:numPr>
    </w:pPr>
    <w:rPr>
      <w:b w:val="0"/>
    </w:rPr>
  </w:style>
  <w:style w:type="paragraph" w:styleId="BalloonText">
    <w:name w:val="Balloon Text"/>
    <w:basedOn w:val="Normal"/>
    <w:link w:val="BalloonTextChar"/>
    <w:semiHidden/>
    <w:rsid w:val="00DA3C53"/>
    <w:rPr>
      <w:rFonts w:ascii="Segoe UI" w:hAnsi="Segoe UI" w:cs="Segoe UI"/>
    </w:rPr>
  </w:style>
  <w:style w:type="character" w:customStyle="1" w:styleId="BalloonTextChar">
    <w:name w:val="Balloon Text Char"/>
    <w:basedOn w:val="DefaultParagraphFont"/>
    <w:link w:val="BalloonText"/>
    <w:semiHidden/>
    <w:rsid w:val="00DA3C53"/>
    <w:rPr>
      <w:rFonts w:ascii="Segoe UI" w:hAnsi="Segoe UI" w:cs="Segoe UI"/>
      <w:sz w:val="18"/>
      <w:szCs w:val="18"/>
    </w:rPr>
  </w:style>
  <w:style w:type="paragraph" w:customStyle="1" w:styleId="Body">
    <w:name w:val="Body"/>
    <w:basedOn w:val="Normal"/>
    <w:qFormat/>
    <w:rsid w:val="005132A0"/>
    <w:pPr>
      <w:numPr>
        <w:numId w:val="9"/>
      </w:numPr>
      <w:tabs>
        <w:tab w:val="left" w:pos="1843"/>
        <w:tab w:val="left" w:pos="3119"/>
        <w:tab w:val="left" w:pos="4253"/>
      </w:tabs>
      <w:spacing w:after="240"/>
    </w:pPr>
  </w:style>
  <w:style w:type="paragraph" w:customStyle="1" w:styleId="aDefinition">
    <w:name w:val="(a) Definition"/>
    <w:basedOn w:val="Body"/>
    <w:qFormat/>
    <w:rsid w:val="005132A0"/>
    <w:pPr>
      <w:numPr>
        <w:ilvl w:val="1"/>
      </w:numPr>
      <w:tabs>
        <w:tab w:val="clear" w:pos="1843"/>
        <w:tab w:val="clear" w:pos="3119"/>
        <w:tab w:val="clear" w:pos="4253"/>
      </w:tabs>
    </w:pPr>
  </w:style>
  <w:style w:type="paragraph" w:customStyle="1" w:styleId="iDefinition">
    <w:name w:val="(i) Definition"/>
    <w:basedOn w:val="Body"/>
    <w:qFormat/>
    <w:rsid w:val="005132A0"/>
    <w:pPr>
      <w:numPr>
        <w:ilvl w:val="2"/>
      </w:numPr>
      <w:tabs>
        <w:tab w:val="clear" w:pos="1843"/>
        <w:tab w:val="clear" w:pos="3119"/>
        <w:tab w:val="clear" w:pos="4253"/>
      </w:tabs>
    </w:pPr>
  </w:style>
  <w:style w:type="character" w:styleId="FollowedHyperlink">
    <w:name w:val="FollowedHyperlink"/>
    <w:basedOn w:val="DefaultParagraphFont"/>
    <w:uiPriority w:val="99"/>
    <w:semiHidden/>
    <w:unhideWhenUsed/>
    <w:rsid w:val="005132A0"/>
    <w:rPr>
      <w:color w:val="954F72"/>
      <w:u w:val="single"/>
    </w:rPr>
  </w:style>
  <w:style w:type="character" w:styleId="CommentReference">
    <w:name w:val="annotation reference"/>
    <w:basedOn w:val="DefaultParagraphFont"/>
    <w:semiHidden/>
    <w:rsid w:val="001B41B5"/>
    <w:rPr>
      <w:sz w:val="16"/>
      <w:szCs w:val="16"/>
    </w:rPr>
  </w:style>
  <w:style w:type="paragraph" w:styleId="CommentText">
    <w:name w:val="annotation text"/>
    <w:basedOn w:val="Normal"/>
    <w:link w:val="CommentTextChar"/>
    <w:semiHidden/>
    <w:rsid w:val="001B41B5"/>
    <w:rPr>
      <w:sz w:val="20"/>
      <w:szCs w:val="20"/>
    </w:rPr>
  </w:style>
  <w:style w:type="character" w:customStyle="1" w:styleId="CommentTextChar">
    <w:name w:val="Comment Text Char"/>
    <w:basedOn w:val="DefaultParagraphFont"/>
    <w:link w:val="CommentText"/>
    <w:semiHidden/>
    <w:rsid w:val="001B41B5"/>
    <w:rPr>
      <w:sz w:val="20"/>
      <w:szCs w:val="20"/>
    </w:rPr>
  </w:style>
  <w:style w:type="paragraph" w:styleId="CommentSubject">
    <w:name w:val="annotation subject"/>
    <w:basedOn w:val="CommentText"/>
    <w:next w:val="CommentText"/>
    <w:link w:val="CommentSubjectChar"/>
    <w:semiHidden/>
    <w:rsid w:val="001B41B5"/>
    <w:rPr>
      <w:b/>
      <w:bCs/>
    </w:rPr>
  </w:style>
  <w:style w:type="character" w:customStyle="1" w:styleId="CommentSubjectChar">
    <w:name w:val="Comment Subject Char"/>
    <w:basedOn w:val="CommentTextChar"/>
    <w:link w:val="CommentSubject"/>
    <w:semiHidden/>
    <w:rsid w:val="001B41B5"/>
    <w:rPr>
      <w:b/>
      <w:bCs/>
      <w:sz w:val="20"/>
      <w:szCs w:val="20"/>
    </w:rPr>
  </w:style>
  <w:style w:type="paragraph" w:styleId="Revision">
    <w:name w:val="Revision"/>
    <w:hidden/>
    <w:semiHidden/>
    <w:rsid w:val="00553628"/>
  </w:style>
  <w:style w:type="character" w:styleId="UnresolvedMention">
    <w:name w:val="Unresolved Mention"/>
    <w:basedOn w:val="DefaultParagraphFont"/>
    <w:uiPriority w:val="99"/>
    <w:semiHidden/>
    <w:unhideWhenUsed/>
    <w:rsid w:val="005C52BF"/>
    <w:rPr>
      <w:color w:val="605E5C"/>
      <w:shd w:val="clear" w:color="auto" w:fill="E1DFDD"/>
    </w:rPr>
  </w:style>
  <w:style w:type="paragraph" w:customStyle="1" w:styleId="Body1">
    <w:name w:val="Body 1"/>
    <w:basedOn w:val="Body"/>
    <w:qFormat/>
    <w:rsid w:val="005132A0"/>
    <w:pPr>
      <w:tabs>
        <w:tab w:val="clear" w:pos="1843"/>
        <w:tab w:val="clear" w:pos="3119"/>
        <w:tab w:val="clear" w:pos="4253"/>
      </w:tabs>
      <w:ind w:left="851"/>
    </w:pPr>
  </w:style>
  <w:style w:type="paragraph" w:customStyle="1" w:styleId="Background">
    <w:name w:val="Background"/>
    <w:basedOn w:val="Body1"/>
    <w:qFormat/>
    <w:rsid w:val="005132A0"/>
    <w:pPr>
      <w:numPr>
        <w:numId w:val="13"/>
      </w:numPr>
    </w:pPr>
  </w:style>
  <w:style w:type="paragraph" w:customStyle="1" w:styleId="Body2">
    <w:name w:val="Body 2"/>
    <w:basedOn w:val="Body1"/>
    <w:qFormat/>
    <w:rsid w:val="005132A0"/>
  </w:style>
  <w:style w:type="paragraph" w:customStyle="1" w:styleId="Body3">
    <w:name w:val="Body 3"/>
    <w:basedOn w:val="Body2"/>
    <w:qFormat/>
    <w:rsid w:val="005132A0"/>
    <w:pPr>
      <w:ind w:left="1843"/>
    </w:pPr>
  </w:style>
  <w:style w:type="paragraph" w:customStyle="1" w:styleId="Body4">
    <w:name w:val="Body 4"/>
    <w:basedOn w:val="Body3"/>
    <w:qFormat/>
    <w:rsid w:val="005132A0"/>
    <w:pPr>
      <w:ind w:left="3119"/>
    </w:pPr>
  </w:style>
  <w:style w:type="paragraph" w:customStyle="1" w:styleId="Body5">
    <w:name w:val="Body 5"/>
    <w:basedOn w:val="Body3"/>
    <w:qFormat/>
    <w:rsid w:val="005132A0"/>
    <w:pPr>
      <w:ind w:left="3119"/>
    </w:pPr>
  </w:style>
  <w:style w:type="paragraph" w:customStyle="1" w:styleId="Bullet1">
    <w:name w:val="Bullet 1"/>
    <w:basedOn w:val="Body1"/>
    <w:qFormat/>
    <w:rsid w:val="005132A0"/>
    <w:pPr>
      <w:numPr>
        <w:numId w:val="14"/>
      </w:numPr>
    </w:pPr>
  </w:style>
  <w:style w:type="paragraph" w:customStyle="1" w:styleId="Bullet2">
    <w:name w:val="Bullet 2"/>
    <w:basedOn w:val="Body2"/>
    <w:qFormat/>
    <w:rsid w:val="005132A0"/>
    <w:pPr>
      <w:numPr>
        <w:ilvl w:val="1"/>
        <w:numId w:val="14"/>
      </w:numPr>
    </w:pPr>
  </w:style>
  <w:style w:type="paragraph" w:customStyle="1" w:styleId="Bullet3">
    <w:name w:val="Bullet 3"/>
    <w:basedOn w:val="Body3"/>
    <w:qFormat/>
    <w:rsid w:val="005132A0"/>
    <w:pPr>
      <w:numPr>
        <w:ilvl w:val="2"/>
        <w:numId w:val="14"/>
      </w:numPr>
    </w:pPr>
  </w:style>
  <w:style w:type="character" w:customStyle="1" w:styleId="CrossReference">
    <w:name w:val="Cross Reference"/>
    <w:basedOn w:val="DefaultParagraphFont"/>
    <w:qFormat/>
    <w:rsid w:val="005132A0"/>
    <w:rPr>
      <w:b/>
    </w:rPr>
  </w:style>
  <w:style w:type="paragraph" w:customStyle="1" w:styleId="Level1">
    <w:name w:val="Level 1"/>
    <w:basedOn w:val="Body1"/>
    <w:qFormat/>
    <w:rsid w:val="005132A0"/>
    <w:pPr>
      <w:numPr>
        <w:numId w:val="1"/>
      </w:numPr>
      <w:outlineLvl w:val="0"/>
    </w:pPr>
  </w:style>
  <w:style w:type="character" w:customStyle="1" w:styleId="Level1asHeadingtext">
    <w:name w:val="Level 1 as Heading (text)"/>
    <w:basedOn w:val="DefaultParagraphFont"/>
    <w:rsid w:val="005132A0"/>
    <w:rPr>
      <w:b/>
    </w:rPr>
  </w:style>
  <w:style w:type="paragraph" w:customStyle="1" w:styleId="Level2">
    <w:name w:val="Level 2"/>
    <w:basedOn w:val="Body2"/>
    <w:qFormat/>
    <w:rsid w:val="005132A0"/>
    <w:pPr>
      <w:numPr>
        <w:numId w:val="0"/>
      </w:numPr>
      <w:outlineLvl w:val="1"/>
    </w:pPr>
  </w:style>
  <w:style w:type="character" w:customStyle="1" w:styleId="Level2asHeadingtext">
    <w:name w:val="Level 2 as Heading (text)"/>
    <w:basedOn w:val="DefaultParagraphFont"/>
    <w:rsid w:val="005132A0"/>
    <w:rPr>
      <w:b/>
    </w:rPr>
  </w:style>
  <w:style w:type="paragraph" w:customStyle="1" w:styleId="Level3">
    <w:name w:val="Level 3"/>
    <w:basedOn w:val="Body3"/>
    <w:qFormat/>
    <w:rsid w:val="005132A0"/>
    <w:pPr>
      <w:numPr>
        <w:numId w:val="0"/>
      </w:numPr>
      <w:outlineLvl w:val="2"/>
    </w:pPr>
  </w:style>
  <w:style w:type="character" w:customStyle="1" w:styleId="Level3asHeadingtext">
    <w:name w:val="Level 3 as Heading (text)"/>
    <w:basedOn w:val="DefaultParagraphFont"/>
    <w:rsid w:val="005132A0"/>
    <w:rPr>
      <w:b/>
    </w:rPr>
  </w:style>
  <w:style w:type="paragraph" w:customStyle="1" w:styleId="Level4">
    <w:name w:val="Level 4"/>
    <w:basedOn w:val="Body4"/>
    <w:qFormat/>
    <w:rsid w:val="005132A0"/>
    <w:pPr>
      <w:numPr>
        <w:numId w:val="0"/>
      </w:numPr>
      <w:outlineLvl w:val="3"/>
    </w:pPr>
  </w:style>
  <w:style w:type="paragraph" w:customStyle="1" w:styleId="Level5">
    <w:name w:val="Level 5"/>
    <w:basedOn w:val="Body5"/>
    <w:qFormat/>
    <w:rsid w:val="005132A0"/>
    <w:pPr>
      <w:numPr>
        <w:numId w:val="0"/>
      </w:numPr>
      <w:outlineLvl w:val="4"/>
    </w:pPr>
  </w:style>
  <w:style w:type="character" w:styleId="PageNumber">
    <w:name w:val="page number"/>
    <w:basedOn w:val="DefaultParagraphFont"/>
    <w:semiHidden/>
    <w:rsid w:val="005132A0"/>
    <w:rPr>
      <w:sz w:val="14"/>
    </w:rPr>
  </w:style>
  <w:style w:type="paragraph" w:customStyle="1" w:styleId="Parties">
    <w:name w:val="Parties"/>
    <w:basedOn w:val="Body1"/>
    <w:qFormat/>
    <w:rsid w:val="005132A0"/>
    <w:pPr>
      <w:numPr>
        <w:numId w:val="16"/>
      </w:numPr>
    </w:pPr>
  </w:style>
  <w:style w:type="paragraph" w:customStyle="1" w:styleId="ScheduleTitle">
    <w:name w:val="Schedule Title"/>
    <w:basedOn w:val="Body"/>
    <w:qFormat/>
    <w:rsid w:val="005132A0"/>
    <w:pPr>
      <w:keepNext/>
      <w:tabs>
        <w:tab w:val="clear" w:pos="1843"/>
        <w:tab w:val="clear" w:pos="3119"/>
        <w:tab w:val="clear" w:pos="4253"/>
      </w:tabs>
      <w:spacing w:after="480"/>
      <w:jc w:val="center"/>
    </w:pPr>
    <w:rPr>
      <w:b/>
    </w:rPr>
  </w:style>
  <w:style w:type="paragraph" w:customStyle="1" w:styleId="aBankingDefinition">
    <w:name w:val="(a) Banking Definition"/>
    <w:basedOn w:val="Body"/>
    <w:qFormat/>
    <w:rsid w:val="005132A0"/>
    <w:pPr>
      <w:numPr>
        <w:numId w:val="12"/>
      </w:numPr>
      <w:tabs>
        <w:tab w:val="clear" w:pos="1843"/>
        <w:tab w:val="clear" w:pos="3119"/>
        <w:tab w:val="clear" w:pos="4253"/>
      </w:tabs>
    </w:pPr>
  </w:style>
  <w:style w:type="paragraph" w:customStyle="1" w:styleId="Sideheading">
    <w:name w:val="Sideheading"/>
    <w:basedOn w:val="Body"/>
    <w:qFormat/>
    <w:rsid w:val="003F17F3"/>
    <w:pPr>
      <w:keepNext/>
      <w:pageBreakBefore/>
      <w:framePr w:w="9945" w:h="1985" w:hSpace="181" w:wrap="around" w:vAnchor="text" w:hAnchor="text" w:y="1"/>
      <w:tabs>
        <w:tab w:val="clear" w:pos="1843"/>
        <w:tab w:val="clear" w:pos="3119"/>
        <w:tab w:val="clear" w:pos="4253"/>
      </w:tabs>
    </w:pPr>
    <w:rPr>
      <w:bCs/>
      <w:color w:val="FEC600" w:themeColor="background2"/>
      <w:sz w:val="28"/>
      <w:szCs w:val="28"/>
    </w:rPr>
  </w:style>
  <w:style w:type="paragraph" w:customStyle="1" w:styleId="iBankingDefinition">
    <w:name w:val="(i) Banking Definition"/>
    <w:basedOn w:val="aBankingDefinition"/>
    <w:qFormat/>
    <w:rsid w:val="005132A0"/>
    <w:pPr>
      <w:numPr>
        <w:ilvl w:val="1"/>
      </w:numPr>
    </w:pPr>
  </w:style>
  <w:style w:type="paragraph" w:styleId="TOC2">
    <w:name w:val="toc 2"/>
    <w:basedOn w:val="TOC1"/>
    <w:next w:val="Normal"/>
    <w:rsid w:val="005132A0"/>
    <w:pPr>
      <w:tabs>
        <w:tab w:val="left" w:pos="1680"/>
      </w:tabs>
      <w:ind w:left="1679" w:hanging="828"/>
    </w:pPr>
    <w:rPr>
      <w:caps w:val="0"/>
    </w:rPr>
  </w:style>
  <w:style w:type="paragraph" w:styleId="TOC3">
    <w:name w:val="toc 3"/>
    <w:basedOn w:val="TOC1"/>
    <w:next w:val="Normal"/>
    <w:rsid w:val="005132A0"/>
    <w:rPr>
      <w:caps w:val="0"/>
    </w:rPr>
  </w:style>
  <w:style w:type="paragraph" w:styleId="TOC4">
    <w:name w:val="toc 4"/>
    <w:basedOn w:val="TOC1"/>
    <w:next w:val="Normal"/>
    <w:rsid w:val="005132A0"/>
    <w:pPr>
      <w:keepNext/>
    </w:pPr>
    <w:rPr>
      <w:b/>
      <w:caps w:val="0"/>
    </w:rPr>
  </w:style>
  <w:style w:type="paragraph" w:styleId="TOC5">
    <w:name w:val="toc 5"/>
    <w:basedOn w:val="TOC1"/>
    <w:next w:val="Normal"/>
    <w:uiPriority w:val="39"/>
    <w:rsid w:val="00FE6898"/>
    <w:pPr>
      <w:ind w:left="0" w:firstLine="0"/>
    </w:pPr>
    <w:rPr>
      <w:caps w:val="0"/>
    </w:rPr>
  </w:style>
  <w:style w:type="paragraph" w:styleId="TOC6">
    <w:name w:val="toc 6"/>
    <w:basedOn w:val="TOC1"/>
    <w:next w:val="Normal"/>
    <w:semiHidden/>
    <w:rsid w:val="005132A0"/>
    <w:pPr>
      <w:ind w:left="2835" w:hanging="1134"/>
    </w:pPr>
    <w:rPr>
      <w:caps w:val="0"/>
    </w:rPr>
  </w:style>
  <w:style w:type="paragraph" w:customStyle="1" w:styleId="FootnoteTextContinuation">
    <w:name w:val="Footnote Text Continuation"/>
    <w:basedOn w:val="FootnoteText"/>
    <w:rsid w:val="005132A0"/>
    <w:pPr>
      <w:ind w:firstLine="0"/>
    </w:pPr>
  </w:style>
  <w:style w:type="paragraph" w:customStyle="1" w:styleId="Part">
    <w:name w:val="Part"/>
    <w:basedOn w:val="Body"/>
    <w:qFormat/>
    <w:rsid w:val="005132A0"/>
    <w:pPr>
      <w:numPr>
        <w:numId w:val="15"/>
      </w:numPr>
      <w:tabs>
        <w:tab w:val="clear" w:pos="1843"/>
        <w:tab w:val="clear" w:pos="3119"/>
        <w:tab w:val="clear" w:pos="4253"/>
      </w:tabs>
    </w:pPr>
    <w:rPr>
      <w:b/>
    </w:rPr>
  </w:style>
  <w:style w:type="paragraph" w:customStyle="1" w:styleId="ExtraInfo">
    <w:name w:val="ExtraInfo"/>
    <w:basedOn w:val="Normal"/>
    <w:rsid w:val="005132A0"/>
    <w:pPr>
      <w:shd w:val="clear" w:color="auto" w:fill="FFFFFF"/>
    </w:pPr>
    <w:rPr>
      <w:sz w:val="14"/>
      <w:szCs w:val="14"/>
    </w:rPr>
  </w:style>
  <w:style w:type="paragraph" w:customStyle="1" w:styleId="abcdDefinition">
    <w:name w:val="(a) (b) (c) (d) Definition"/>
    <w:basedOn w:val="aDefinition"/>
    <w:rsid w:val="005132A0"/>
    <w:pPr>
      <w:numPr>
        <w:ilvl w:val="0"/>
        <w:numId w:val="11"/>
      </w:numPr>
      <w:tabs>
        <w:tab w:val="left" w:pos="851"/>
      </w:tabs>
    </w:pPr>
  </w:style>
  <w:style w:type="paragraph" w:customStyle="1" w:styleId="Contentheading">
    <w:name w:val="Content heading"/>
    <w:basedOn w:val="Normal"/>
    <w:next w:val="Body"/>
    <w:rsid w:val="005132A0"/>
    <w:pPr>
      <w:pageBreakBefore/>
      <w:framePr w:w="9072" w:vSpace="142" w:wrap="notBeside" w:vAnchor="text" w:hAnchor="text" w:y="7"/>
      <w:pBdr>
        <w:bottom w:val="single" w:sz="4" w:space="1" w:color="auto"/>
      </w:pBdr>
      <w:spacing w:after="2200"/>
      <w:jc w:val="both"/>
    </w:pPr>
    <w:rPr>
      <w:sz w:val="40"/>
      <w:szCs w:val="40"/>
    </w:rPr>
  </w:style>
  <w:style w:type="paragraph" w:customStyle="1" w:styleId="Body6">
    <w:name w:val="Body 6"/>
    <w:basedOn w:val="Body5"/>
    <w:rsid w:val="005132A0"/>
    <w:pPr>
      <w:ind w:left="3686"/>
    </w:pPr>
  </w:style>
  <w:style w:type="paragraph" w:customStyle="1" w:styleId="Body7">
    <w:name w:val="Body 7"/>
    <w:basedOn w:val="Body6"/>
    <w:rsid w:val="005132A0"/>
    <w:pPr>
      <w:ind w:left="4253"/>
    </w:pPr>
  </w:style>
  <w:style w:type="paragraph" w:customStyle="1" w:styleId="Contentpage">
    <w:name w:val="Content page"/>
    <w:basedOn w:val="Body"/>
    <w:rsid w:val="005132A0"/>
    <w:pPr>
      <w:tabs>
        <w:tab w:val="clear" w:pos="1843"/>
        <w:tab w:val="clear" w:pos="3119"/>
        <w:tab w:val="clear" w:pos="4253"/>
        <w:tab w:val="right" w:pos="9072"/>
      </w:tabs>
      <w:jc w:val="both"/>
    </w:pPr>
    <w:rPr>
      <w:b/>
    </w:rPr>
  </w:style>
  <w:style w:type="paragraph" w:customStyle="1" w:styleId="Level6">
    <w:name w:val="Level 6"/>
    <w:basedOn w:val="Level5"/>
    <w:rsid w:val="005132A0"/>
  </w:style>
  <w:style w:type="paragraph" w:customStyle="1" w:styleId="Level7">
    <w:name w:val="Level 7"/>
    <w:basedOn w:val="Body7"/>
    <w:rsid w:val="005132A0"/>
    <w:pPr>
      <w:numPr>
        <w:numId w:val="0"/>
      </w:numPr>
    </w:pPr>
  </w:style>
  <w:style w:type="character" w:styleId="PlaceholderText">
    <w:name w:val="Placeholder Text"/>
    <w:basedOn w:val="DefaultParagraphFont"/>
    <w:uiPriority w:val="99"/>
    <w:semiHidden/>
    <w:rsid w:val="005132A0"/>
    <w:rPr>
      <w:color w:val="808080"/>
    </w:rPr>
  </w:style>
  <w:style w:type="paragraph" w:customStyle="1" w:styleId="FooterBody">
    <w:name w:val="Footer Body"/>
    <w:basedOn w:val="Footer"/>
    <w:uiPriority w:val="98"/>
    <w:semiHidden/>
    <w:qFormat/>
    <w:rsid w:val="005132A0"/>
    <w:rPr>
      <w:szCs w:val="10"/>
    </w:rPr>
  </w:style>
  <w:style w:type="paragraph" w:customStyle="1" w:styleId="PartBanking">
    <w:name w:val="Part (Banking)"/>
    <w:basedOn w:val="Body"/>
    <w:rsid w:val="005132A0"/>
    <w:pPr>
      <w:numPr>
        <w:numId w:val="18"/>
      </w:numPr>
      <w:tabs>
        <w:tab w:val="left" w:pos="1134"/>
      </w:tabs>
      <w:jc w:val="center"/>
    </w:pPr>
    <w:rPr>
      <w:b/>
    </w:rPr>
  </w:style>
  <w:style w:type="paragraph" w:customStyle="1" w:styleId="SubjectLine">
    <w:name w:val="SubjectLine"/>
    <w:basedOn w:val="Normal"/>
    <w:uiPriority w:val="98"/>
    <w:semiHidden/>
    <w:qFormat/>
    <w:rsid w:val="005132A0"/>
    <w:pPr>
      <w:spacing w:after="240"/>
      <w:contextualSpacing/>
    </w:pPr>
    <w:rPr>
      <w:b/>
    </w:rPr>
  </w:style>
  <w:style w:type="paragraph" w:customStyle="1" w:styleId="Section">
    <w:name w:val="Section"/>
    <w:basedOn w:val="Body"/>
    <w:next w:val="Body"/>
    <w:rsid w:val="005132A0"/>
    <w:pPr>
      <w:numPr>
        <w:numId w:val="17"/>
      </w:numPr>
      <w:jc w:val="center"/>
    </w:pPr>
    <w:rPr>
      <w:b/>
    </w:rPr>
  </w:style>
  <w:style w:type="paragraph" w:customStyle="1" w:styleId="Default">
    <w:name w:val="Default"/>
    <w:rsid w:val="003E5551"/>
    <w:pPr>
      <w:autoSpaceDE w:val="0"/>
      <w:autoSpaceDN w:val="0"/>
      <w:adjustRightInd w:val="0"/>
    </w:pPr>
    <w:rPr>
      <w:rFonts w:ascii="Arial" w:hAnsi="Arial"/>
      <w:color w:val="000000"/>
      <w:sz w:val="24"/>
      <w:szCs w:val="24"/>
    </w:rPr>
  </w:style>
  <w:style w:type="paragraph" w:customStyle="1" w:styleId="PitchHeadingFirstnon-TOC">
    <w:name w:val="Pitch Heading (First) (non-TOC)"/>
    <w:basedOn w:val="PitchHeadingFirst"/>
    <w:qFormat/>
    <w:rsid w:val="000D5AF5"/>
    <w:pPr>
      <w:framePr w:w="9813" w:wrap="around" w:y="12"/>
      <w:spacing w:before="360"/>
    </w:pPr>
  </w:style>
  <w:style w:type="character" w:customStyle="1" w:styleId="Heading1Char">
    <w:name w:val="Heading 1 Char"/>
    <w:basedOn w:val="DefaultParagraphFont"/>
    <w:link w:val="Heading1"/>
    <w:semiHidden/>
    <w:rsid w:val="003D7FA3"/>
    <w:rPr>
      <w:rFonts w:asciiTheme="majorHAnsi" w:eastAsiaTheme="majorEastAsia" w:hAnsiTheme="majorHAnsi" w:cstheme="majorBidi"/>
      <w:color w:val="12A7E7" w:themeColor="accent1" w:themeShade="BF"/>
      <w:sz w:val="32"/>
      <w:szCs w:val="32"/>
    </w:rPr>
  </w:style>
  <w:style w:type="paragraph" w:customStyle="1" w:styleId="CoverPage-Date">
    <w:name w:val="#Cover Page - Date"/>
    <w:basedOn w:val="PitchCoverBody"/>
    <w:qFormat/>
    <w:rsid w:val="008B3CD1"/>
    <w:pPr>
      <w:spacing w:after="480" w:line="288" w:lineRule="auto"/>
      <w:ind w:left="567"/>
    </w:pPr>
    <w:rPr>
      <w:b/>
      <w:color w:val="97999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07346973">
      <w:bodyDiv w:val="1"/>
      <w:marLeft w:val="0"/>
      <w:marRight w:val="0"/>
      <w:marTop w:val="0"/>
      <w:marBottom w:val="0"/>
      <w:divBdr>
        <w:top w:val="none" w:sz="0" w:space="0" w:color="auto"/>
        <w:left w:val="none" w:sz="0" w:space="0" w:color="auto"/>
        <w:bottom w:val="none" w:sz="0" w:space="0" w:color="auto"/>
        <w:right w:val="none" w:sz="0" w:space="0" w:color="auto"/>
      </w:divBdr>
    </w:div>
    <w:div w:id="1833057195">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8" Type="http://schemas.openxmlformats.org/officeDocument/2006/relationships/endnotes" Target="endnotes.xml"/><Relationship Id="rId13" Type="http://schemas.openxmlformats.org/officeDocument/2006/relationships/footer" Target="footer2.xml"/><Relationship Id="rId18" Type="http://schemas.openxmlformats.org/officeDocument/2006/relationships/theme" Target="theme/theme1.xml"/><Relationship Id="rId3" Type="http://schemas.openxmlformats.org/officeDocument/2006/relationships/numbering" Target="numbering.xml"/><Relationship Id="rId21" Type="http://schemas.openxmlformats.org/officeDocument/2006/relationships/customXml" Target="../customXml/item5.xml"/><Relationship Id="rId7" Type="http://schemas.openxmlformats.org/officeDocument/2006/relationships/footnotes" Target="footnotes.xml"/><Relationship Id="rId12" Type="http://schemas.openxmlformats.org/officeDocument/2006/relationships/header" Target="header2.xml"/><Relationship Id="rId17"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footer" Target="footer3.xml"/><Relationship Id="rId20" Type="http://schemas.openxmlformats.org/officeDocument/2006/relationships/customXml" Target="../customXml/item4.xml"/><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header" Target="header1.xml"/><Relationship Id="rId5" Type="http://schemas.openxmlformats.org/officeDocument/2006/relationships/settings" Target="settings.xml"/><Relationship Id="rId15" Type="http://schemas.openxmlformats.org/officeDocument/2006/relationships/header" Target="header4.xml"/><Relationship Id="rId10" Type="http://schemas.openxmlformats.org/officeDocument/2006/relationships/footer" Target="footer1.xml"/><Relationship Id="rId19" Type="http://schemas.openxmlformats.org/officeDocument/2006/relationships/customXml" Target="../customXml/item3.xml"/><Relationship Id="rId4" Type="http://schemas.openxmlformats.org/officeDocument/2006/relationships/styles" Target="styles.xml"/><Relationship Id="rId9" Type="http://schemas.openxmlformats.org/officeDocument/2006/relationships/image" Target="media/image1.png"/><Relationship Id="rId14" Type="http://schemas.openxmlformats.org/officeDocument/2006/relationships/header" Target="header3.xml"/></Relationships>
</file>

<file path=word/_rels/footnotes.xml.rels><?xml version="1.0" encoding="UTF-8" standalone="yes"?>
<Relationships xmlns="http://schemas.openxmlformats.org/package/2006/relationships"><Relationship Id="rId3" Type="http://schemas.openxmlformats.org/officeDocument/2006/relationships/hyperlink" Target="https://www.gov.uk/government/publications/managing-public-money" TargetMode="External"/><Relationship Id="rId7" Type="http://schemas.openxmlformats.org/officeDocument/2006/relationships/hyperlink" Target="https://assets.publishing.service.gov.uk/media/682b09ee50dbd3ce8372ab9f/Accountability_agreement_2025_to_2026__colleges_.pdf" TargetMode="External"/><Relationship Id="rId2" Type="http://schemas.openxmlformats.org/officeDocument/2006/relationships/hyperlink" Target="https://www.gov.uk/government/publications/prevent-duty-guidance" TargetMode="External"/><Relationship Id="rId1" Type="http://schemas.openxmlformats.org/officeDocument/2006/relationships/hyperlink" Target="https://assets.publishing.service.gov.uk/media/67af1a0b6e6c8d18118acdd7/Accountability_Agreement_Guidance_January_2025_310125.pdf" TargetMode="External"/><Relationship Id="rId6" Type="http://schemas.openxmlformats.org/officeDocument/2006/relationships/hyperlink" Target="https://assets.publishing.service.gov.uk/media/67af1a0b6e6c8d18118acdd7/Accountability_Agreement_Guidance_January_2025_310125.pdf" TargetMode="External"/><Relationship Id="rId5" Type="http://schemas.openxmlformats.org/officeDocument/2006/relationships/hyperlink" Target="https://www.gov.uk/guidance/external-governance-reviews-guide-for-fe-college-corporations-and-designated-institutions" TargetMode="External"/><Relationship Id="rId4" Type="http://schemas.openxmlformats.org/officeDocument/2006/relationships/hyperlink" Target="https://www.gov.uk/government/publications/complaints-about-post-16-education-and-training-provision-funded-by-esfa"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ProgramData\Iphelion\Outline\Templates\DocumentL.dotx" TargetMode="External"/></Relationships>
</file>

<file path=word/theme/theme1.xml><?xml version="1.0" encoding="utf-8"?>
<a:theme xmlns:a="http://schemas.openxmlformats.org/drawingml/2006/main" name="ES Light Blue">
  <a:themeElements>
    <a:clrScheme name="Light Blue">
      <a:dk1>
        <a:srgbClr val="000000"/>
      </a:dk1>
      <a:lt1>
        <a:sysClr val="window" lastClr="FFFFFF"/>
      </a:lt1>
      <a:dk2>
        <a:srgbClr val="CD051D"/>
      </a:dk2>
      <a:lt2>
        <a:srgbClr val="FEC600"/>
      </a:lt2>
      <a:accent1>
        <a:srgbClr val="5BC5F2"/>
      </a:accent1>
      <a:accent2>
        <a:srgbClr val="0066B2"/>
      </a:accent2>
      <a:accent3>
        <a:srgbClr val="2F912D"/>
      </a:accent3>
      <a:accent4>
        <a:srgbClr val="CAD100"/>
      </a:accent4>
      <a:accent5>
        <a:srgbClr val="F39100"/>
      </a:accent5>
      <a:accent6>
        <a:srgbClr val="711F7E"/>
      </a:accent6>
      <a:hlink>
        <a:srgbClr val="E1326B"/>
      </a:hlink>
      <a:folHlink>
        <a:srgbClr val="BEC3C6"/>
      </a:folHlink>
    </a:clrScheme>
    <a:fontScheme name="All Verdana">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S Light Blue" id="{C6C43D58-A323-4FAB-B37A-4B518C9E0342}" vid="{FF561082-190A-4899-9A62-B69FBB85B9EB}"/>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roperties xmlns="http://www.imanage.com/work/xmlschema">
  <documentid>CLOUD_UK!217466117.3</documentid>
  <senderid>8281</senderid>
  <senderemail>DAVIDOHARA@EVERSHEDS-SUTHERLAND.COM</senderemail>
  <lastmodified>2025-07-17T16:40:00.0000000+01:00</lastmodified>
  <database>CLOUD_UK</database>
</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cument" ma:contentTypeID="0x010100175061D356E9974E985F089940154B35" ma:contentTypeVersion="13" ma:contentTypeDescription="Create a new document." ma:contentTypeScope="" ma:versionID="7828fd9c27828a28ee83f051ea364c90">
  <xsd:schema xmlns:xsd="http://www.w3.org/2001/XMLSchema" xmlns:xs="http://www.w3.org/2001/XMLSchema" xmlns:p="http://schemas.microsoft.com/office/2006/metadata/properties" xmlns:ns2="d9e6c5c9-a4ac-404d-9e54-a91805b028f3" xmlns:ns3="f2397d48-df3b-4b83-b85f-71e277410480" targetNamespace="http://schemas.microsoft.com/office/2006/metadata/properties" ma:root="true" ma:fieldsID="56779afc54acca697cfc8daa9e25cd7e" ns2:_="" ns3:_="">
    <xsd:import namespace="d9e6c5c9-a4ac-404d-9e54-a91805b028f3"/>
    <xsd:import namespace="f2397d48-df3b-4b83-b85f-71e27741048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e6c5c9-a4ac-404d-9e54-a91805b028f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37b12d93-f3e9-4cfa-8681-6b494d888fe6"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descrip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2397d48-df3b-4b83-b85f-71e277410480"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5cb092f4-8506-4f39-a598-781d58919dca}" ma:internalName="TaxCatchAll" ma:showField="CatchAllData" ma:web="f2397d48-df3b-4b83-b85f-71e27741048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lcf76f155ced4ddcb4097134ff3c332f xmlns="d9e6c5c9-a4ac-404d-9e54-a91805b028f3">
      <Terms xmlns="http://schemas.microsoft.com/office/infopath/2007/PartnerControls"/>
    </lcf76f155ced4ddcb4097134ff3c332f>
    <TaxCatchAll xmlns="f2397d48-df3b-4b83-b85f-71e277410480" xsi:nil="true"/>
  </documentManagement>
</p:properties>
</file>

<file path=customXml/itemProps1.xml><?xml version="1.0" encoding="utf-8"?>
<ds:datastoreItem xmlns:ds="http://schemas.openxmlformats.org/officeDocument/2006/customXml" ds:itemID="{48417459-EF76-C84F-BB93-A87F6CEEA40C}">
  <ds:schemaRefs>
    <ds:schemaRef ds:uri="http://www.imanage.com/work/xmlschema"/>
  </ds:schemaRefs>
</ds:datastoreItem>
</file>

<file path=customXml/itemProps2.xml><?xml version="1.0" encoding="utf-8"?>
<ds:datastoreItem xmlns:ds="http://schemas.openxmlformats.org/officeDocument/2006/customXml" ds:itemID="{E9CA9806-1017-4089-9C24-76B10A2B70C1}">
  <ds:schemaRefs>
    <ds:schemaRef ds:uri="http://schemas.openxmlformats.org/officeDocument/2006/bibliography"/>
  </ds:schemaRefs>
</ds:datastoreItem>
</file>

<file path=customXml/itemProps3.xml><?xml version="1.0" encoding="utf-8"?>
<ds:datastoreItem xmlns:ds="http://schemas.openxmlformats.org/officeDocument/2006/customXml" ds:itemID="{4124776D-7F79-4868-9DD5-E0FFF3FFC3E5}"/>
</file>

<file path=customXml/itemProps4.xml><?xml version="1.0" encoding="utf-8"?>
<ds:datastoreItem xmlns:ds="http://schemas.openxmlformats.org/officeDocument/2006/customXml" ds:itemID="{A7DDFC51-DAC9-4B2B-97B8-02A4F2127769}"/>
</file>

<file path=customXml/itemProps5.xml><?xml version="1.0" encoding="utf-8"?>
<ds:datastoreItem xmlns:ds="http://schemas.openxmlformats.org/officeDocument/2006/customXml" ds:itemID="{41292DE2-C814-439A-8721-85E6B69C8B92}"/>
</file>

<file path=docProps/app.xml><?xml version="1.0" encoding="utf-8"?>
<Properties xmlns="http://schemas.openxmlformats.org/officeDocument/2006/extended-properties" xmlns:vt="http://schemas.openxmlformats.org/officeDocument/2006/docPropsVTypes">
  <Template>C:\ProgramData\Iphelion\Outline\Templates\DocumentL.dotx</Template>
  <TotalTime>38</TotalTime>
  <Pages>17</Pages>
  <Words>6259</Words>
  <Characters>35681</Characters>
  <Application>Microsoft Office Word</Application>
  <DocSecurity>0</DocSecurity>
  <Lines>297</Lines>
  <Paragraphs>83</Paragraphs>
  <ScaleCrop>false</ScaleCrop>
  <HeadingPairs>
    <vt:vector size="2" baseType="variant">
      <vt:variant>
        <vt:lpstr>Title</vt:lpstr>
      </vt:variant>
      <vt:variant>
        <vt:i4>1</vt:i4>
      </vt:variant>
    </vt:vector>
  </HeadingPairs>
  <TitlesOfParts>
    <vt:vector size="1" baseType="lpstr">
      <vt:lpstr>LDS_003\9701526\1</vt:lpstr>
    </vt:vector>
  </TitlesOfParts>
  <Manager/>
  <Company>Eversheds LLP</Company>
  <LinksUpToDate>false</LinksUpToDate>
  <CharactersWithSpaces>41857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LDS_003\9701526\1</dc:title>
  <dc:subject/>
  <dc:creator>WOODB</dc:creator>
  <cp:keywords/>
  <dc:description/>
  <cp:lastModifiedBy>Debbie Corcoran</cp:lastModifiedBy>
  <cp:revision>12</cp:revision>
  <cp:lastPrinted>2023-08-30T08:52:00Z</cp:lastPrinted>
  <dcterms:created xsi:type="dcterms:W3CDTF">2025-08-22T12:44:00Z</dcterms:created>
  <dcterms:modified xsi:type="dcterms:W3CDTF">2025-08-22T13:29:00Z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ientID">
    <vt:lpwstr>Internal</vt:lpwstr>
  </property>
  <property fmtid="{D5CDD505-2E9C-101B-9397-08002B2CF9AE}" pid="3" name="MatterID">
    <vt:lpwstr>Internal</vt:lpwstr>
  </property>
  <property fmtid="{D5CDD505-2E9C-101B-9397-08002B2CF9AE}" pid="4" name="DocType">
    <vt:lpwstr>DOC</vt:lpwstr>
  </property>
  <property fmtid="{D5CDD505-2E9C-101B-9397-08002B2CF9AE}" pid="5" name="eDOCS AutoSave">
    <vt:lpwstr>20210819170612253</vt:lpwstr>
  </property>
  <property fmtid="{D5CDD505-2E9C-101B-9397-08002B2CF9AE}" pid="6" name="iMDocLibrary">
    <vt:lpwstr>CLOUD_UK</vt:lpwstr>
  </property>
  <property fmtid="{D5CDD505-2E9C-101B-9397-08002B2CF9AE}" pid="7" name="iMDocNumber">
    <vt:lpwstr>217466117</vt:lpwstr>
  </property>
  <property fmtid="{D5CDD505-2E9C-101B-9397-08002B2CF9AE}" pid="8" name="iMDocVersion">
    <vt:lpwstr>1</vt:lpwstr>
  </property>
  <property fmtid="{D5CDD505-2E9C-101B-9397-08002B2CF9AE}" pid="9" name="iMDocID">
    <vt:lpwstr>CLOUD_UK\217466117\1</vt:lpwstr>
  </property>
  <property fmtid="{D5CDD505-2E9C-101B-9397-08002B2CF9AE}" pid="10" name="iManageFooter">
    <vt:lpwstr>#217466117v3&lt;CLOUD_UK&gt; - Code of Conduct for Corporation Members (FEC Version) 19th Education final</vt:lpwstr>
  </property>
  <property fmtid="{D5CDD505-2E9C-101B-9397-08002B2CF9AE}" pid="11" name="ContentTypeId">
    <vt:lpwstr>0x010100175061D356E9974E985F089940154B35</vt:lpwstr>
  </property>
</Properties>
</file>