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E40000"/>
    <a:srgbClr val="EAFAFF"/>
    <a:srgbClr val="E3F1FF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5890"/>
  </p:normalViewPr>
  <p:slideViewPr>
    <p:cSldViewPr snapToGrid="0" snapToObjects="1">
      <p:cViewPr varScale="1">
        <p:scale>
          <a:sx n="122" d="100"/>
          <a:sy n="122" d="100"/>
        </p:scale>
        <p:origin x="140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622" y="-84"/>
      </p:cViewPr>
      <p:guideLst>
        <p:guide orient="horz" pos="3109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/>
              <a:t>Item No. 5 Annex B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65301-9188-4B9C-A8F1-F21A0177F0B9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2B3B6-CA22-46CA-A744-75C2513BC1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57167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/>
              <a:t>Item No. 5 Annex B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1DD39-ED68-4E52-B5BE-ACF7747E7EE5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07E77-5951-45D4-A46D-BDA75D87E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5487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F4516-7CBD-1112-9A9E-4C2AFF62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CD6C1C-6F33-0472-4BD7-260A42B461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D24DFA-F710-C24B-8224-E681B8618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DB6DEE16-FA53-C52E-D4BA-ACEB29C424A0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/>
              <a:t>Item No. 5 Annex B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33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2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1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4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6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4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3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7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9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4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9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B879-13AD-ED4B-81F5-0C0738F590AD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7BB9E-9280-F14F-9CC6-FBE24F292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E8182-DEDE-6521-6CB3-DF04738BD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878CDFB-C27B-0F43-43DA-68656EB4FAC8}"/>
              </a:ext>
            </a:extLst>
          </p:cNvPr>
          <p:cNvSpPr/>
          <p:nvPr/>
        </p:nvSpPr>
        <p:spPr>
          <a:xfrm>
            <a:off x="1655488" y="578999"/>
            <a:ext cx="10121773" cy="212611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468995-F6C2-9715-2045-D25CC55412F8}"/>
              </a:ext>
            </a:extLst>
          </p:cNvPr>
          <p:cNvSpPr txBox="1"/>
          <p:nvPr/>
        </p:nvSpPr>
        <p:spPr>
          <a:xfrm>
            <a:off x="0" y="142043"/>
            <a:ext cx="1219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                 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554BF0-4654-DCB4-CC54-5676BA23BFD1}"/>
              </a:ext>
            </a:extLst>
          </p:cNvPr>
          <p:cNvSpPr txBox="1"/>
          <p:nvPr/>
        </p:nvSpPr>
        <p:spPr>
          <a:xfrm>
            <a:off x="2242200" y="142043"/>
            <a:ext cx="8998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EAST LANCASHIRE LEARNING GROUP CORPORATION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1329B21-35EB-9501-7D40-DB863348DC33}"/>
              </a:ext>
            </a:extLst>
          </p:cNvPr>
          <p:cNvSpPr/>
          <p:nvPr/>
        </p:nvSpPr>
        <p:spPr>
          <a:xfrm>
            <a:off x="1971936" y="3059837"/>
            <a:ext cx="1621029" cy="2123778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Audit Committee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Liz Sedgley (Chair)</a:t>
            </a:r>
          </a:p>
          <a:p>
            <a:pPr algn="ctr"/>
            <a:r>
              <a:rPr lang="en-US" sz="1100" dirty="0">
                <a:solidFill>
                  <a:srgbClr val="1A1A1A"/>
                </a:solidFill>
              </a:rPr>
              <a:t>Hele</a:t>
            </a:r>
            <a:r>
              <a:rPr lang="en-US" sz="1100" dirty="0">
                <a:solidFill>
                  <a:schemeClr val="tx1"/>
                </a:solidFill>
              </a:rPr>
              <a:t>n Curtis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Rt Hon Andrew Stephenson</a:t>
            </a:r>
          </a:p>
          <a:p>
            <a:pPr algn="ctr"/>
            <a:r>
              <a:rPr lang="en-US" sz="1100" dirty="0">
                <a:solidFill>
                  <a:srgbClr val="1A1A1A"/>
                </a:solidFill>
              </a:rPr>
              <a:t>Mumtaz Ali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100" i="1" u="sng" dirty="0">
                <a:solidFill>
                  <a:schemeClr val="tx1"/>
                </a:solidFill>
              </a:rPr>
              <a:t>Co-opted</a:t>
            </a:r>
            <a:r>
              <a:rPr lang="en-US" sz="1100" dirty="0">
                <a:solidFill>
                  <a:schemeClr val="tx1"/>
                </a:solidFill>
              </a:rPr>
              <a:t> – Dean Langton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B88074B-C853-DDB9-487B-C23329F0262C}"/>
              </a:ext>
            </a:extLst>
          </p:cNvPr>
          <p:cNvSpPr/>
          <p:nvPr/>
        </p:nvSpPr>
        <p:spPr>
          <a:xfrm>
            <a:off x="1971937" y="5262495"/>
            <a:ext cx="1618938" cy="689697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69CAA9-E72A-12C0-F0AE-F6B4F24C3F92}"/>
              </a:ext>
            </a:extLst>
          </p:cNvPr>
          <p:cNvSpPr/>
          <p:nvPr/>
        </p:nvSpPr>
        <p:spPr>
          <a:xfrm>
            <a:off x="5919659" y="3039728"/>
            <a:ext cx="1573098" cy="2247894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Quality and Standards Committee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Jenifer Burden (Chair)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Sarah Applewhite (Vice Chair)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Lisa O’Loughlin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Gemma Marsh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Chris Kenyon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Gill Sharples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Matt Renshaw</a:t>
            </a:r>
          </a:p>
          <a:p>
            <a:pPr algn="ctr"/>
            <a:r>
              <a:rPr lang="en-US" sz="1100" i="1" u="sng" dirty="0">
                <a:solidFill>
                  <a:schemeClr val="tx1"/>
                </a:solidFill>
              </a:rPr>
              <a:t>Co-opted</a:t>
            </a:r>
            <a:r>
              <a:rPr lang="en-US" sz="1100" dirty="0">
                <a:solidFill>
                  <a:schemeClr val="tx1"/>
                </a:solidFill>
              </a:rPr>
              <a:t> – Peter Nangle and Charlie Moss </a:t>
            </a:r>
          </a:p>
          <a:p>
            <a:pPr algn="ctr"/>
            <a:endParaRPr lang="en-US" sz="1100" dirty="0">
              <a:solidFill>
                <a:srgbClr val="FF0000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902122-4B89-16BC-EBA4-1B732228B3F7}"/>
              </a:ext>
            </a:extLst>
          </p:cNvPr>
          <p:cNvSpPr/>
          <p:nvPr/>
        </p:nvSpPr>
        <p:spPr>
          <a:xfrm>
            <a:off x="5897063" y="5676013"/>
            <a:ext cx="1581443" cy="369332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002060"/>
                </a:solidFill>
              </a:rPr>
              <a:t>Higher Education Academic Board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82110EB-6F64-026A-9C25-3190DEFBB53C}"/>
              </a:ext>
            </a:extLst>
          </p:cNvPr>
          <p:cNvSpPr/>
          <p:nvPr/>
        </p:nvSpPr>
        <p:spPr>
          <a:xfrm>
            <a:off x="5888389" y="5497271"/>
            <a:ext cx="1618938" cy="48748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48B865-06F2-592F-5399-80AAE93308D7}"/>
              </a:ext>
            </a:extLst>
          </p:cNvPr>
          <p:cNvSpPr/>
          <p:nvPr/>
        </p:nvSpPr>
        <p:spPr>
          <a:xfrm>
            <a:off x="7720916" y="3059838"/>
            <a:ext cx="1621029" cy="2126110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Remuneration Committee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Liz Sedgley (Chair)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Helen Curtis (Vice Chair) Phil Wilkinson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Jo Carlin </a:t>
            </a:r>
          </a:p>
          <a:p>
            <a:pPr algn="ctr"/>
            <a:endParaRPr lang="en-US" sz="1100" dirty="0">
              <a:solidFill>
                <a:srgbClr val="FF0000"/>
              </a:solidFill>
            </a:endParaRPr>
          </a:p>
          <a:p>
            <a:pPr algn="ctr"/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001317C-C872-9F47-EE48-27BB6AFDAB02}"/>
              </a:ext>
            </a:extLst>
          </p:cNvPr>
          <p:cNvSpPr/>
          <p:nvPr/>
        </p:nvSpPr>
        <p:spPr>
          <a:xfrm>
            <a:off x="9570105" y="3059838"/>
            <a:ext cx="1621029" cy="2126110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Search and Governance Committee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Phil Wilkinson (Chair)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Chris Kenyon (Vice Chair)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Lisa O’Loughlin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Helen Curtis</a:t>
            </a:r>
          </a:p>
          <a:p>
            <a:pPr algn="ctr"/>
            <a:endParaRPr lang="en-US" sz="1100" dirty="0">
              <a:solidFill>
                <a:schemeClr val="tx1"/>
              </a:solidFill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176FA3E-A034-7DA6-3847-0D58E8F6810B}"/>
              </a:ext>
            </a:extLst>
          </p:cNvPr>
          <p:cNvSpPr/>
          <p:nvPr/>
        </p:nvSpPr>
        <p:spPr>
          <a:xfrm>
            <a:off x="9590932" y="5258664"/>
            <a:ext cx="1621030" cy="48270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900" dirty="0">
              <a:solidFill>
                <a:srgbClr val="002060"/>
              </a:solidFill>
            </a:endParaRPr>
          </a:p>
        </p:txBody>
      </p: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D543D6AD-48A2-2422-CCC6-4263A58E245D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 rot="5400000">
            <a:off x="4572051" y="915513"/>
            <a:ext cx="354724" cy="3933924"/>
          </a:xfrm>
          <a:prstGeom prst="bentConnector3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>
            <a:extLst>
              <a:ext uri="{FF2B5EF4-FFF2-40B4-BE49-F238E27FC236}">
                <a16:creationId xmlns:a16="http://schemas.microsoft.com/office/drawing/2014/main" id="{52139DD3-C7F0-C704-F646-B5BEA4A32E4E}"/>
              </a:ext>
            </a:extLst>
          </p:cNvPr>
          <p:cNvCxnSpPr>
            <a:cxnSpLocks/>
            <a:stCxn id="21" idx="2"/>
            <a:endCxn id="23" idx="0"/>
          </p:cNvCxnSpPr>
          <p:nvPr/>
        </p:nvCxnSpPr>
        <p:spPr>
          <a:xfrm rot="5400000">
            <a:off x="6543985" y="2867337"/>
            <a:ext cx="334615" cy="10167"/>
          </a:xfrm>
          <a:prstGeom prst="bentConnector3">
            <a:avLst>
              <a:gd name="adj1" fmla="val 50000"/>
            </a:avLst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>
            <a:extLst>
              <a:ext uri="{FF2B5EF4-FFF2-40B4-BE49-F238E27FC236}">
                <a16:creationId xmlns:a16="http://schemas.microsoft.com/office/drawing/2014/main" id="{5D7289EA-C716-4AEE-D5D6-DC784807738A}"/>
              </a:ext>
            </a:extLst>
          </p:cNvPr>
          <p:cNvCxnSpPr>
            <a:cxnSpLocks/>
            <a:stCxn id="21" idx="2"/>
            <a:endCxn id="25" idx="0"/>
          </p:cNvCxnSpPr>
          <p:nvPr/>
        </p:nvCxnSpPr>
        <p:spPr>
          <a:xfrm rot="16200000" flipH="1">
            <a:off x="7446541" y="1974947"/>
            <a:ext cx="354725" cy="1815056"/>
          </a:xfrm>
          <a:prstGeom prst="bentConnector3">
            <a:avLst>
              <a:gd name="adj1" fmla="val 50000"/>
            </a:avLst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624D6FD3-7792-609C-2B2A-8FE4FF937EA1}"/>
              </a:ext>
            </a:extLst>
          </p:cNvPr>
          <p:cNvCxnSpPr>
            <a:cxnSpLocks/>
            <a:stCxn id="21" idx="2"/>
            <a:endCxn id="26" idx="0"/>
          </p:cNvCxnSpPr>
          <p:nvPr/>
        </p:nvCxnSpPr>
        <p:spPr>
          <a:xfrm rot="16200000" flipH="1">
            <a:off x="8371135" y="1050352"/>
            <a:ext cx="354725" cy="3664245"/>
          </a:xfrm>
          <a:prstGeom prst="bentConnector3">
            <a:avLst>
              <a:gd name="adj1" fmla="val 50000"/>
            </a:avLst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65295B87-69F8-E52A-1A0E-AFCEF37D6D8E}"/>
              </a:ext>
            </a:extLst>
          </p:cNvPr>
          <p:cNvSpPr/>
          <p:nvPr/>
        </p:nvSpPr>
        <p:spPr>
          <a:xfrm>
            <a:off x="4024631" y="3059837"/>
            <a:ext cx="1621029" cy="2126111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100" b="1" u="sng" dirty="0">
                <a:solidFill>
                  <a:schemeClr val="tx1"/>
                </a:solidFill>
              </a:rPr>
              <a:t>Capital, Estates and Sustainability Committee</a:t>
            </a:r>
          </a:p>
          <a:p>
            <a:pPr algn="ctr"/>
            <a:endParaRPr lang="en-GB" sz="1100" dirty="0">
              <a:solidFill>
                <a:schemeClr val="tx1"/>
              </a:solidFill>
            </a:endParaRP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Melissa Conlon (Chair)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 Darren Hutton (Vice Chair)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Lisa O’Loughlin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Aqil Javed</a:t>
            </a:r>
          </a:p>
          <a:p>
            <a:pPr algn="ctr"/>
            <a:r>
              <a:rPr lang="en-GB" sz="1100" dirty="0">
                <a:solidFill>
                  <a:schemeClr val="tx1"/>
                </a:solidFill>
              </a:rPr>
              <a:t>Alan Stell</a:t>
            </a:r>
          </a:p>
          <a:p>
            <a:pPr algn="ctr"/>
            <a:endParaRPr lang="en-GB" sz="1100" dirty="0">
              <a:solidFill>
                <a:schemeClr val="tx1"/>
              </a:solidFill>
            </a:endParaRPr>
          </a:p>
          <a:p>
            <a:pPr algn="ctr"/>
            <a:endParaRPr lang="en-US" sz="1100" i="1" dirty="0">
              <a:solidFill>
                <a:schemeClr val="tx1"/>
              </a:solidFill>
            </a:endParaRPr>
          </a:p>
        </p:txBody>
      </p:sp>
      <p:cxnSp>
        <p:nvCxnSpPr>
          <p:cNvPr id="58" name="Elbow Connector 27">
            <a:extLst>
              <a:ext uri="{FF2B5EF4-FFF2-40B4-BE49-F238E27FC236}">
                <a16:creationId xmlns:a16="http://schemas.microsoft.com/office/drawing/2014/main" id="{B011614B-C24C-AD26-F6AD-91C021C0719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08720" y="1616988"/>
            <a:ext cx="347894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AB3D2F49-DF10-34AC-1923-5DC38F66DBC3}"/>
              </a:ext>
            </a:extLst>
          </p:cNvPr>
          <p:cNvSpPr/>
          <p:nvPr/>
        </p:nvSpPr>
        <p:spPr>
          <a:xfrm>
            <a:off x="239380" y="1289945"/>
            <a:ext cx="1068214" cy="704223"/>
          </a:xfrm>
          <a:prstGeom prst="rect">
            <a:avLst/>
          </a:prstGeom>
          <a:solidFill>
            <a:srgbClr val="EAFAFF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tx2">
                    <a:lumMod val="75000"/>
                  </a:schemeClr>
                </a:solidFill>
              </a:rPr>
              <a:t>Debbie Corcoran</a:t>
            </a:r>
          </a:p>
          <a:p>
            <a:pPr algn="ctr"/>
            <a:r>
              <a:rPr lang="en-US" sz="900" dirty="0">
                <a:solidFill>
                  <a:schemeClr val="tx2">
                    <a:lumMod val="75000"/>
                  </a:schemeClr>
                </a:solidFill>
              </a:rPr>
              <a:t>(Director of Governance)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7DA48DE-829F-555C-2D31-218C465CB92B}"/>
              </a:ext>
            </a:extLst>
          </p:cNvPr>
          <p:cNvSpPr/>
          <p:nvPr/>
        </p:nvSpPr>
        <p:spPr>
          <a:xfrm>
            <a:off x="4007420" y="5287622"/>
            <a:ext cx="1629554" cy="757723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0FF5F8E-FC76-4C3C-AD68-47BB97522D7A}"/>
              </a:ext>
            </a:extLst>
          </p:cNvPr>
          <p:cNvSpPr/>
          <p:nvPr/>
        </p:nvSpPr>
        <p:spPr>
          <a:xfrm>
            <a:off x="5902236" y="5740630"/>
            <a:ext cx="1618938" cy="48748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7E68B5-42FA-DA87-5979-70D5D4FEC973}"/>
              </a:ext>
            </a:extLst>
          </p:cNvPr>
          <p:cNvSpPr/>
          <p:nvPr/>
        </p:nvSpPr>
        <p:spPr>
          <a:xfrm>
            <a:off x="9577063" y="5370332"/>
            <a:ext cx="1641857" cy="46758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sz="1050" dirty="0">
              <a:solidFill>
                <a:srgbClr val="00206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78E3D3-4505-4185-C6E5-66837BDAD330}"/>
              </a:ext>
            </a:extLst>
          </p:cNvPr>
          <p:cNvCxnSpPr>
            <a:cxnSpLocks/>
            <a:endCxn id="23" idx="2"/>
          </p:cNvCxnSpPr>
          <p:nvPr/>
        </p:nvCxnSpPr>
        <p:spPr>
          <a:xfrm flipH="1" flipV="1">
            <a:off x="6706208" y="5287622"/>
            <a:ext cx="13515" cy="3883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CA049452-2D10-7159-61EF-4A3FEF011313}"/>
              </a:ext>
            </a:extLst>
          </p:cNvPr>
          <p:cNvSpPr/>
          <p:nvPr/>
        </p:nvSpPr>
        <p:spPr>
          <a:xfrm>
            <a:off x="5738949" y="5775863"/>
            <a:ext cx="2044393" cy="5078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D2A459-E322-9F9E-8C0B-7716DB76CCCE}"/>
              </a:ext>
            </a:extLst>
          </p:cNvPr>
          <p:cNvSpPr txBox="1"/>
          <p:nvPr/>
        </p:nvSpPr>
        <p:spPr>
          <a:xfrm>
            <a:off x="103271" y="6586114"/>
            <a:ext cx="8210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b="1" i="1" dirty="0">
                <a:solidFill>
                  <a:schemeClr val="tx2">
                    <a:lumMod val="75000"/>
                  </a:schemeClr>
                </a:solidFill>
              </a:rPr>
              <a:t>March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AD0E7C-31BF-1FDB-4B1C-C8B7F20A8119}"/>
              </a:ext>
            </a:extLst>
          </p:cNvPr>
          <p:cNvSpPr/>
          <p:nvPr/>
        </p:nvSpPr>
        <p:spPr>
          <a:xfrm>
            <a:off x="9598569" y="5339528"/>
            <a:ext cx="1641857" cy="46758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5244F38-2A79-86D1-3060-AA7C75FD1602}"/>
              </a:ext>
            </a:extLst>
          </p:cNvPr>
          <p:cNvSpPr/>
          <p:nvPr/>
        </p:nvSpPr>
        <p:spPr>
          <a:xfrm>
            <a:off x="5888389" y="6125517"/>
            <a:ext cx="1587157" cy="5078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US" sz="1050" dirty="0">
              <a:solidFill>
                <a:srgbClr val="002060"/>
              </a:solidFill>
            </a:endParaRP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B03C7500-4E70-FD09-6407-40F752D2124F}"/>
              </a:ext>
            </a:extLst>
          </p:cNvPr>
          <p:cNvCxnSpPr>
            <a:cxnSpLocks/>
            <a:stCxn id="21" idx="2"/>
            <a:endCxn id="18" idx="0"/>
          </p:cNvCxnSpPr>
          <p:nvPr/>
        </p:nvCxnSpPr>
        <p:spPr>
          <a:xfrm rot="5400000">
            <a:off x="5598399" y="1941861"/>
            <a:ext cx="354724" cy="1881229"/>
          </a:xfrm>
          <a:prstGeom prst="bentConnector3">
            <a:avLst>
              <a:gd name="adj1" fmla="val 50000"/>
            </a:avLst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A93BC49-0404-71AD-5B35-38C9D72141BC}"/>
              </a:ext>
            </a:extLst>
          </p:cNvPr>
          <p:cNvGrpSpPr/>
          <p:nvPr/>
        </p:nvGrpSpPr>
        <p:grpSpPr>
          <a:xfrm>
            <a:off x="1855754" y="783189"/>
            <a:ext cx="9788919" cy="720000"/>
            <a:chOff x="1855754" y="783189"/>
            <a:chExt cx="9788919" cy="720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F9D15B-96FD-C10C-5C98-27C68C468DA2}"/>
                </a:ext>
              </a:extLst>
            </p:cNvPr>
            <p:cNvSpPr/>
            <p:nvPr/>
          </p:nvSpPr>
          <p:spPr>
            <a:xfrm>
              <a:off x="1855754" y="783189"/>
              <a:ext cx="900000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Phil Wilkinson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(Chair)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B419DA1-5D92-7CC5-C418-02893B2CDF8F}"/>
                </a:ext>
              </a:extLst>
            </p:cNvPr>
            <p:cNvSpPr/>
            <p:nvPr/>
          </p:nvSpPr>
          <p:spPr>
            <a:xfrm>
              <a:off x="4081493" y="783189"/>
              <a:ext cx="927458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Lisa O’Loughlin </a:t>
              </a:r>
              <a:r>
                <a:rPr lang="en-US" sz="900" i="1" dirty="0">
                  <a:solidFill>
                    <a:schemeClr val="tx1"/>
                  </a:solidFill>
                </a:rPr>
                <a:t>CBE</a:t>
              </a:r>
              <a:endParaRPr lang="en-US" sz="9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(Principal and CEO)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54B3D14-E947-8387-4FBD-79548A1ABECA}"/>
                </a:ext>
              </a:extLst>
            </p:cNvPr>
            <p:cNvSpPr/>
            <p:nvPr/>
          </p:nvSpPr>
          <p:spPr>
            <a:xfrm>
              <a:off x="2954894" y="783189"/>
              <a:ext cx="927459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Helen Curtis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(Vice Chair)</a:t>
              </a:r>
            </a:p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F8FD39E-523C-B7AB-62A1-31CDF243C20F}"/>
                </a:ext>
              </a:extLst>
            </p:cNvPr>
            <p:cNvSpPr/>
            <p:nvPr/>
          </p:nvSpPr>
          <p:spPr>
            <a:xfrm>
              <a:off x="5208091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Chris Kenyon 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MBE</a:t>
              </a:r>
            </a:p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17FA66A-F4AA-5F8D-ADFB-FFB55CBDADFD}"/>
                </a:ext>
              </a:extLst>
            </p:cNvPr>
            <p:cNvSpPr/>
            <p:nvPr/>
          </p:nvSpPr>
          <p:spPr>
            <a:xfrm>
              <a:off x="6314045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Melissa Conlon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D935AF98-450F-A6D1-2CFC-7732D6D3F087}"/>
                </a:ext>
              </a:extLst>
            </p:cNvPr>
            <p:cNvSpPr/>
            <p:nvPr/>
          </p:nvSpPr>
          <p:spPr>
            <a:xfrm>
              <a:off x="7419999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Liz Sedgley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65321D7-BE80-D451-299E-E55534DA37F2}"/>
                </a:ext>
              </a:extLst>
            </p:cNvPr>
            <p:cNvSpPr/>
            <p:nvPr/>
          </p:nvSpPr>
          <p:spPr>
            <a:xfrm>
              <a:off x="8525953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Darren Hutton</a:t>
              </a:r>
            </a:p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C91DD2E-F98F-89E0-D255-A9566B34C384}"/>
                </a:ext>
              </a:extLst>
            </p:cNvPr>
            <p:cNvSpPr/>
            <p:nvPr/>
          </p:nvSpPr>
          <p:spPr>
            <a:xfrm>
              <a:off x="9631907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Rt Hon Andrew Stephenson </a:t>
              </a:r>
              <a:r>
                <a:rPr lang="en-US" sz="900" i="1" dirty="0">
                  <a:solidFill>
                    <a:schemeClr val="tx1"/>
                  </a:solidFill>
                </a:rPr>
                <a:t>CBE</a:t>
              </a:r>
              <a:endParaRPr lang="en-US" sz="900" b="1" dirty="0">
                <a:solidFill>
                  <a:schemeClr val="tx1"/>
                </a:solidFill>
              </a:endParaRPr>
            </a:p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E9A8139-3F3A-8C37-4823-9E3FF9DAF0AF}"/>
                </a:ext>
              </a:extLst>
            </p:cNvPr>
            <p:cNvSpPr/>
            <p:nvPr/>
          </p:nvSpPr>
          <p:spPr>
            <a:xfrm>
              <a:off x="10737859" y="783189"/>
              <a:ext cx="906814" cy="7200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Jo Carlin</a:t>
              </a:r>
            </a:p>
            <a:p>
              <a:pPr algn="ctr"/>
              <a:endParaRPr lang="en-US" sz="11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CE0A915-8536-3E87-DFCA-8D442D1FABB6}"/>
              </a:ext>
            </a:extLst>
          </p:cNvPr>
          <p:cNvGrpSpPr/>
          <p:nvPr/>
        </p:nvGrpSpPr>
        <p:grpSpPr>
          <a:xfrm>
            <a:off x="2024796" y="1699271"/>
            <a:ext cx="9450834" cy="696765"/>
            <a:chOff x="2024796" y="1699271"/>
            <a:chExt cx="9450834" cy="696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2811C37-E327-CFBB-9884-354BF5E09571}"/>
                </a:ext>
              </a:extLst>
            </p:cNvPr>
            <p:cNvSpPr/>
            <p:nvPr/>
          </p:nvSpPr>
          <p:spPr>
            <a:xfrm>
              <a:off x="8701048" y="1699271"/>
              <a:ext cx="806122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Aqil Javed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(Staff Governor)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A182DA-7176-16BA-E061-82C327A3887E}"/>
                </a:ext>
              </a:extLst>
            </p:cNvPr>
            <p:cNvSpPr/>
            <p:nvPr/>
          </p:nvSpPr>
          <p:spPr>
            <a:xfrm>
              <a:off x="9601315" y="1699271"/>
              <a:ext cx="906814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endParaRPr lang="en-US" sz="1100" b="1" dirty="0">
                <a:solidFill>
                  <a:srgbClr val="FF0000"/>
                </a:solidFill>
              </a:endParaRPr>
            </a:p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Jack Carrington </a:t>
              </a:r>
              <a:r>
                <a:rPr lang="en-US" sz="900" i="1" dirty="0">
                  <a:solidFill>
                    <a:schemeClr val="tx1"/>
                  </a:solidFill>
                </a:rPr>
                <a:t>(Student Governor)</a:t>
              </a:r>
            </a:p>
            <a:p>
              <a:pPr algn="ctr"/>
              <a:endParaRPr lang="en-US" sz="900" i="1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081D796-4AE5-9134-225A-D5E35F8AD7CD}"/>
                </a:ext>
              </a:extLst>
            </p:cNvPr>
            <p:cNvSpPr/>
            <p:nvPr/>
          </p:nvSpPr>
          <p:spPr>
            <a:xfrm>
              <a:off x="2024796" y="1699271"/>
              <a:ext cx="900001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Jenifer Burden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MBE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DA77AB9-B7F4-7EB7-CA3C-34DEB05D7B86}"/>
                </a:ext>
              </a:extLst>
            </p:cNvPr>
            <p:cNvSpPr/>
            <p:nvPr/>
          </p:nvSpPr>
          <p:spPr>
            <a:xfrm>
              <a:off x="7800782" y="1699271"/>
              <a:ext cx="806121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Gill Sharples</a:t>
              </a:r>
            </a:p>
            <a:p>
              <a:pPr algn="ctr"/>
              <a:r>
                <a:rPr lang="en-US" sz="900" i="1" dirty="0">
                  <a:solidFill>
                    <a:schemeClr val="tx1"/>
                  </a:solidFill>
                </a:rPr>
                <a:t>(Staff Governor)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C319564-FE2C-313A-0A6A-A82CB32FC344}"/>
                </a:ext>
              </a:extLst>
            </p:cNvPr>
            <p:cNvSpPr/>
            <p:nvPr/>
          </p:nvSpPr>
          <p:spPr>
            <a:xfrm>
              <a:off x="10602272" y="1699271"/>
              <a:ext cx="873358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Mahnoor </a:t>
              </a:r>
              <a:r>
                <a:rPr lang="en-US" sz="1050" b="1" dirty="0" err="1">
                  <a:solidFill>
                    <a:schemeClr val="tx1"/>
                  </a:solidFill>
                </a:rPr>
                <a:t>Shazhad</a:t>
              </a:r>
              <a:r>
                <a:rPr lang="en-US" sz="1050" b="1" dirty="0">
                  <a:solidFill>
                    <a:schemeClr val="tx1"/>
                  </a:solidFill>
                </a:rPr>
                <a:t> </a:t>
              </a:r>
              <a:r>
                <a:rPr lang="en-US" sz="900" i="1" dirty="0">
                  <a:solidFill>
                    <a:schemeClr val="tx1"/>
                  </a:solidFill>
                </a:rPr>
                <a:t>(Student Governor)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3439674-6847-DEAB-28FB-CBA23FCDE081}"/>
                </a:ext>
              </a:extLst>
            </p:cNvPr>
            <p:cNvSpPr/>
            <p:nvPr/>
          </p:nvSpPr>
          <p:spPr>
            <a:xfrm>
              <a:off x="3018942" y="1699271"/>
              <a:ext cx="927459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Sarah Applewhite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E45C5E0-8983-03C9-35DA-650F239AA01B}"/>
                </a:ext>
              </a:extLst>
            </p:cNvPr>
            <p:cNvSpPr/>
            <p:nvPr/>
          </p:nvSpPr>
          <p:spPr>
            <a:xfrm>
              <a:off x="4040546" y="1699271"/>
              <a:ext cx="845914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Matt Renshaw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05AD3E4-0097-7608-399E-8A9CCD9F5C15}"/>
                </a:ext>
              </a:extLst>
            </p:cNvPr>
            <p:cNvSpPr/>
            <p:nvPr/>
          </p:nvSpPr>
          <p:spPr>
            <a:xfrm>
              <a:off x="4980605" y="1699271"/>
              <a:ext cx="845914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Alan Stell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27DA0FC-9173-338F-A3D3-A36E83FEC405}"/>
                </a:ext>
              </a:extLst>
            </p:cNvPr>
            <p:cNvSpPr/>
            <p:nvPr/>
          </p:nvSpPr>
          <p:spPr>
            <a:xfrm>
              <a:off x="5920664" y="1699271"/>
              <a:ext cx="845914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Gemma Marsh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90581A8-4841-4C99-19C1-262E7D8C3DEA}"/>
                </a:ext>
              </a:extLst>
            </p:cNvPr>
            <p:cNvSpPr/>
            <p:nvPr/>
          </p:nvSpPr>
          <p:spPr>
            <a:xfrm>
              <a:off x="6860723" y="1701236"/>
              <a:ext cx="845914" cy="694800"/>
            </a:xfrm>
            <a:prstGeom prst="rect">
              <a:avLst/>
            </a:prstGeom>
            <a:solidFill>
              <a:srgbClr val="EAFA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100" b="1" dirty="0">
                  <a:solidFill>
                    <a:schemeClr val="tx1"/>
                  </a:solidFill>
                </a:rPr>
                <a:t>Mumtaz Ali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0248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5061D356E9974E985F089940154B35" ma:contentTypeVersion="13" ma:contentTypeDescription="Create a new document." ma:contentTypeScope="" ma:versionID="6f5ae645eceafec4a039bedbb2e1ee2d">
  <xsd:schema xmlns:xsd="http://www.w3.org/2001/XMLSchema" xmlns:xs="http://www.w3.org/2001/XMLSchema" xmlns:p="http://schemas.microsoft.com/office/2006/metadata/properties" xmlns:ns2="d9e6c5c9-a4ac-404d-9e54-a91805b028f3" xmlns:ns3="f2397d48-df3b-4b83-b85f-71e277410480" targetNamespace="http://schemas.microsoft.com/office/2006/metadata/properties" ma:root="true" ma:fieldsID="5f91da3e4541e15f427a78a8f5ae9595" ns2:_="" ns3:_="">
    <xsd:import namespace="d9e6c5c9-a4ac-404d-9e54-a91805b028f3"/>
    <xsd:import namespace="f2397d48-df3b-4b83-b85f-71e277410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e6c5c9-a4ac-404d-9e54-a91805b028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7b12d93-f3e9-4cfa-8681-6b494d888f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397d48-df3b-4b83-b85f-71e27741048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b092f4-8506-4f39-a598-781d58919dca}" ma:internalName="TaxCatchAll" ma:showField="CatchAllData" ma:web="f2397d48-df3b-4b83-b85f-71e277410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e6c5c9-a4ac-404d-9e54-a91805b028f3">
      <Terms xmlns="http://schemas.microsoft.com/office/infopath/2007/PartnerControls"/>
    </lcf76f155ced4ddcb4097134ff3c332f>
    <TaxCatchAll xmlns="f2397d48-df3b-4b83-b85f-71e27741048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C5D0D1-D84E-4005-B3B2-FA27519B78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e6c5c9-a4ac-404d-9e54-a91805b028f3"/>
    <ds:schemaRef ds:uri="f2397d48-df3b-4b83-b85f-71e277410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B79B9F-D55D-4FB5-8999-14EB693F6822}">
  <ds:schemaRefs>
    <ds:schemaRef ds:uri="http://purl.org/dc/terms/"/>
    <ds:schemaRef ds:uri="http://purl.org/dc/dcmitype/"/>
    <ds:schemaRef ds:uri="http://schemas.microsoft.com/office/2006/documentManagement/types"/>
    <ds:schemaRef ds:uri="d9e6c5c9-a4ac-404d-9e54-a91805b028f3"/>
    <ds:schemaRef ds:uri="http://www.w3.org/XML/1998/namespace"/>
    <ds:schemaRef ds:uri="http://purl.org/dc/elements/1.1/"/>
    <ds:schemaRef ds:uri="http://schemas.openxmlformats.org/package/2006/metadata/core-properties"/>
    <ds:schemaRef ds:uri="f2397d48-df3b-4b83-b85f-71e277410480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3087AEA-5512-4F0C-A5E0-1ACE5FF115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19986</TotalTime>
  <Words>209</Words>
  <Application>Microsoft Macintosh PowerPoint</Application>
  <PresentationFormat>Widescreen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gary.mooney@intersystems.com</dc:creator>
  <cp:lastModifiedBy>Debbie Corcoran</cp:lastModifiedBy>
  <cp:revision>228</cp:revision>
  <cp:lastPrinted>2026-03-24T18:06:32Z</cp:lastPrinted>
  <dcterms:created xsi:type="dcterms:W3CDTF">2017-06-09T17:50:34Z</dcterms:created>
  <dcterms:modified xsi:type="dcterms:W3CDTF">2026-03-24T18:12:55Z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979a8a7-7b10-4a74-a9c1-ad2fc174689f_Enabled">
    <vt:lpwstr>true</vt:lpwstr>
  </property>
  <property fmtid="{D5CDD505-2E9C-101B-9397-08002B2CF9AE}" pid="3" name="MSIP_Label_c979a8a7-7b10-4a74-a9c1-ad2fc174689f_SetDate">
    <vt:lpwstr>2025-01-13T15:47:56Z</vt:lpwstr>
  </property>
  <property fmtid="{D5CDD505-2E9C-101B-9397-08002B2CF9AE}" pid="4" name="MSIP_Label_c979a8a7-7b10-4a74-a9c1-ad2fc174689f_Method">
    <vt:lpwstr>Standard</vt:lpwstr>
  </property>
  <property fmtid="{D5CDD505-2E9C-101B-9397-08002B2CF9AE}" pid="5" name="MSIP_Label_c979a8a7-7b10-4a74-a9c1-ad2fc174689f_Name">
    <vt:lpwstr>Private</vt:lpwstr>
  </property>
  <property fmtid="{D5CDD505-2E9C-101B-9397-08002B2CF9AE}" pid="6" name="MSIP_Label_c979a8a7-7b10-4a74-a9c1-ad2fc174689f_SiteId">
    <vt:lpwstr>ec8185ce-4f05-448b-8287-46c0185766e2</vt:lpwstr>
  </property>
  <property fmtid="{D5CDD505-2E9C-101B-9397-08002B2CF9AE}" pid="7" name="MSIP_Label_c979a8a7-7b10-4a74-a9c1-ad2fc174689f_ActionId">
    <vt:lpwstr>de948ff5-11ca-444d-b8f3-0b69ec50cb75</vt:lpwstr>
  </property>
  <property fmtid="{D5CDD505-2E9C-101B-9397-08002B2CF9AE}" pid="8" name="MSIP_Label_c979a8a7-7b10-4a74-a9c1-ad2fc174689f_ContentBits">
    <vt:lpwstr>0</vt:lpwstr>
  </property>
  <property fmtid="{D5CDD505-2E9C-101B-9397-08002B2CF9AE}" pid="9" name="ContentTypeId">
    <vt:lpwstr>0x010100175061D356E9974E985F089940154B35</vt:lpwstr>
  </property>
  <property fmtid="{D5CDD505-2E9C-101B-9397-08002B2CF9AE}" pid="10" name="MediaServiceImageTags">
    <vt:lpwstr/>
  </property>
</Properties>
</file>